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55"/>
  </p:notesMasterIdLst>
  <p:sldIdLst>
    <p:sldId id="287" r:id="rId5"/>
    <p:sldId id="260" r:id="rId6"/>
    <p:sldId id="303" r:id="rId7"/>
    <p:sldId id="304" r:id="rId8"/>
    <p:sldId id="306" r:id="rId9"/>
    <p:sldId id="298" r:id="rId10"/>
    <p:sldId id="299" r:id="rId11"/>
    <p:sldId id="300" r:id="rId12"/>
    <p:sldId id="301" r:id="rId13"/>
    <p:sldId id="302" r:id="rId14"/>
    <p:sldId id="293" r:id="rId15"/>
    <p:sldId id="307" r:id="rId16"/>
    <p:sldId id="308" r:id="rId17"/>
    <p:sldId id="309" r:id="rId18"/>
    <p:sldId id="315" r:id="rId19"/>
    <p:sldId id="311" r:id="rId20"/>
    <p:sldId id="316" r:id="rId21"/>
    <p:sldId id="313" r:id="rId22"/>
    <p:sldId id="314" r:id="rId23"/>
    <p:sldId id="294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5" r:id="rId32"/>
    <p:sldId id="345" r:id="rId33"/>
    <p:sldId id="327" r:id="rId34"/>
    <p:sldId id="328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46" r:id="rId44"/>
    <p:sldId id="338" r:id="rId45"/>
    <p:sldId id="339" r:id="rId46"/>
    <p:sldId id="340" r:id="rId47"/>
    <p:sldId id="348" r:id="rId48"/>
    <p:sldId id="341" r:id="rId49"/>
    <p:sldId id="342" r:id="rId50"/>
    <p:sldId id="349" r:id="rId51"/>
    <p:sldId id="343" r:id="rId52"/>
    <p:sldId id="347" r:id="rId53"/>
    <p:sldId id="28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Brazeau" initials="NB" lastIdx="2" clrIdx="0">
    <p:extLst>
      <p:ext uri="{19B8F6BF-5375-455C-9EA6-DF929625EA0E}">
        <p15:presenceInfo xmlns:p15="http://schemas.microsoft.com/office/powerpoint/2012/main" userId="S-1-5-21-2127521184-1604012920-1887927527-16880922" providerId="AD"/>
      </p:ext>
    </p:extLst>
  </p:cmAuthor>
  <p:cmAuthor id="2" name="Achim Dettweiler" initials="AD" lastIdx="4" clrIdx="1">
    <p:extLst>
      <p:ext uri="{19B8F6BF-5375-455C-9EA6-DF929625EA0E}">
        <p15:presenceInfo xmlns:p15="http://schemas.microsoft.com/office/powerpoint/2012/main" userId="S-1-5-21-2127521184-1604012920-1887927527-8448984" providerId="AD"/>
      </p:ext>
    </p:extLst>
  </p:cmAuthor>
  <p:cmAuthor id="3" name="Beth Massi" initials="BM" lastIdx="4" clrIdx="2">
    <p:extLst>
      <p:ext uri="{19B8F6BF-5375-455C-9EA6-DF929625EA0E}">
        <p15:presenceInfo xmlns:p15="http://schemas.microsoft.com/office/powerpoint/2012/main" userId="S-1-5-21-2127521184-1604012920-1887927527-3218060" providerId="AD"/>
      </p:ext>
    </p:extLst>
  </p:cmAuthor>
  <p:cmAuthor id="4" name="Diego Vega" initials="DV" lastIdx="2" clrIdx="3">
    <p:extLst>
      <p:ext uri="{19B8F6BF-5375-455C-9EA6-DF929625EA0E}">
        <p15:presenceInfo xmlns:p15="http://schemas.microsoft.com/office/powerpoint/2012/main" userId="S003BFFD801C0A84@LIVE.COM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6E3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063" autoAdjust="0"/>
  </p:normalViewPr>
  <p:slideViewPr>
    <p:cSldViewPr snapToGrid="0">
      <p:cViewPr varScale="1">
        <p:scale>
          <a:sx n="89" d="100"/>
          <a:sy n="89" d="100"/>
        </p:scale>
        <p:origin x="13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EABAF6-0455-432D-9BF6-86489D8B125C}" type="doc">
      <dgm:prSet loTypeId="urn:microsoft.com/office/officeart/2005/8/layout/chevron1" loCatId="process" qsTypeId="urn:microsoft.com/office/officeart/2005/8/quickstyle/3d4" qsCatId="3D" csTypeId="urn:microsoft.com/office/officeart/2005/8/colors/accent2_4" csCatId="accent2" phldr="1"/>
      <dgm:spPr/>
    </dgm:pt>
    <dgm:pt modelId="{136D8FFD-BE8C-493D-955C-F946FDD59260}">
      <dgm:prSet phldrT="[文字]"/>
      <dgm:spPr/>
      <dgm:t>
        <a:bodyPr/>
        <a:lstStyle/>
        <a:p>
          <a:r>
            <a:rPr lang="en-US" altLang="zh-TW" dirty="0" smtClean="0"/>
            <a:t>BUILD</a:t>
          </a:r>
          <a:endParaRPr lang="zh-TW" altLang="en-US" dirty="0"/>
        </a:p>
      </dgm:t>
    </dgm:pt>
    <dgm:pt modelId="{D3DD84F4-5B45-4673-BB5A-7AE848D9C3E1}" type="parTrans" cxnId="{C3599EB9-4F82-432D-980E-40E31F34A356}">
      <dgm:prSet/>
      <dgm:spPr/>
      <dgm:t>
        <a:bodyPr/>
        <a:lstStyle/>
        <a:p>
          <a:endParaRPr lang="zh-TW" altLang="en-US"/>
        </a:p>
      </dgm:t>
    </dgm:pt>
    <dgm:pt modelId="{C10C00BA-BCD4-4DAE-B406-170AB846F86D}" type="sibTrans" cxnId="{C3599EB9-4F82-432D-980E-40E31F34A356}">
      <dgm:prSet/>
      <dgm:spPr/>
      <dgm:t>
        <a:bodyPr/>
        <a:lstStyle/>
        <a:p>
          <a:endParaRPr lang="zh-TW" altLang="en-US"/>
        </a:p>
      </dgm:t>
    </dgm:pt>
    <dgm:pt modelId="{41262BDC-5A2B-4651-AC2B-B1FF28F7A6D2}">
      <dgm:prSet phldrT="[文字]"/>
      <dgm:spPr/>
      <dgm:t>
        <a:bodyPr/>
        <a:lstStyle/>
        <a:p>
          <a:r>
            <a:rPr lang="en-US" altLang="zh-TW" dirty="0" smtClean="0"/>
            <a:t>SHIP</a:t>
          </a:r>
          <a:endParaRPr lang="zh-TW" altLang="en-US" dirty="0"/>
        </a:p>
      </dgm:t>
    </dgm:pt>
    <dgm:pt modelId="{1A9BE9D0-561E-494B-9013-6746086503F0}" type="parTrans" cxnId="{26FA4ADF-5838-496C-A03D-3BB966AA7ACD}">
      <dgm:prSet/>
      <dgm:spPr/>
      <dgm:t>
        <a:bodyPr/>
        <a:lstStyle/>
        <a:p>
          <a:endParaRPr lang="zh-TW" altLang="en-US"/>
        </a:p>
      </dgm:t>
    </dgm:pt>
    <dgm:pt modelId="{5E53BFEB-3EED-482A-B7F9-465FBC4A00AF}" type="sibTrans" cxnId="{26FA4ADF-5838-496C-A03D-3BB966AA7ACD}">
      <dgm:prSet/>
      <dgm:spPr/>
      <dgm:t>
        <a:bodyPr/>
        <a:lstStyle/>
        <a:p>
          <a:endParaRPr lang="zh-TW" altLang="en-US"/>
        </a:p>
      </dgm:t>
    </dgm:pt>
    <dgm:pt modelId="{B2C50A95-C6DF-40C3-A17D-C0EC77D6C527}">
      <dgm:prSet phldrT="[文字]"/>
      <dgm:spPr/>
      <dgm:t>
        <a:bodyPr/>
        <a:lstStyle/>
        <a:p>
          <a:r>
            <a:rPr lang="en-US" altLang="zh-TW" dirty="0" smtClean="0"/>
            <a:t>RUN</a:t>
          </a:r>
          <a:endParaRPr lang="zh-TW" altLang="en-US" dirty="0"/>
        </a:p>
      </dgm:t>
    </dgm:pt>
    <dgm:pt modelId="{6E3CA115-1918-4DBA-848D-271C99C1D70D}" type="parTrans" cxnId="{C38DBA77-6698-4124-AC67-A630E947AA56}">
      <dgm:prSet/>
      <dgm:spPr/>
      <dgm:t>
        <a:bodyPr/>
        <a:lstStyle/>
        <a:p>
          <a:endParaRPr lang="zh-TW" altLang="en-US"/>
        </a:p>
      </dgm:t>
    </dgm:pt>
    <dgm:pt modelId="{411A8316-5FF3-4496-841F-65B793822C9C}" type="sibTrans" cxnId="{C38DBA77-6698-4124-AC67-A630E947AA56}">
      <dgm:prSet/>
      <dgm:spPr/>
      <dgm:t>
        <a:bodyPr/>
        <a:lstStyle/>
        <a:p>
          <a:endParaRPr lang="zh-TW" altLang="en-US"/>
        </a:p>
      </dgm:t>
    </dgm:pt>
    <dgm:pt modelId="{2888950C-B739-424B-BD36-B461C4C6CDDD}" type="pres">
      <dgm:prSet presAssocID="{EAEABAF6-0455-432D-9BF6-86489D8B125C}" presName="Name0" presStyleCnt="0">
        <dgm:presLayoutVars>
          <dgm:dir/>
          <dgm:animLvl val="lvl"/>
          <dgm:resizeHandles val="exact"/>
        </dgm:presLayoutVars>
      </dgm:prSet>
      <dgm:spPr/>
    </dgm:pt>
    <dgm:pt modelId="{DAD4981E-3BA1-4B17-B2CC-00646EDF3254}" type="pres">
      <dgm:prSet presAssocID="{136D8FFD-BE8C-493D-955C-F946FDD5926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D67E1D-3CC8-47E5-814F-539BEBB75C22}" type="pres">
      <dgm:prSet presAssocID="{C10C00BA-BCD4-4DAE-B406-170AB846F86D}" presName="parTxOnlySpace" presStyleCnt="0"/>
      <dgm:spPr/>
    </dgm:pt>
    <dgm:pt modelId="{01FEC20E-8938-4323-AE1F-03B66BE22FF8}" type="pres">
      <dgm:prSet presAssocID="{41262BDC-5A2B-4651-AC2B-B1FF28F7A6D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29018B-449F-46D2-B0D4-B89636BB929B}" type="pres">
      <dgm:prSet presAssocID="{5E53BFEB-3EED-482A-B7F9-465FBC4A00AF}" presName="parTxOnlySpace" presStyleCnt="0"/>
      <dgm:spPr/>
    </dgm:pt>
    <dgm:pt modelId="{ACFEFAD3-F2F1-4367-A645-2D3A141D0F8D}" type="pres">
      <dgm:prSet presAssocID="{B2C50A95-C6DF-40C3-A17D-C0EC77D6C52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38DBA77-6698-4124-AC67-A630E947AA56}" srcId="{EAEABAF6-0455-432D-9BF6-86489D8B125C}" destId="{B2C50A95-C6DF-40C3-A17D-C0EC77D6C527}" srcOrd="2" destOrd="0" parTransId="{6E3CA115-1918-4DBA-848D-271C99C1D70D}" sibTransId="{411A8316-5FF3-4496-841F-65B793822C9C}"/>
    <dgm:cxn modelId="{1C7FBB12-4D5F-4D30-8616-93AAADE923BD}" type="presOf" srcId="{EAEABAF6-0455-432D-9BF6-86489D8B125C}" destId="{2888950C-B739-424B-BD36-B461C4C6CDDD}" srcOrd="0" destOrd="0" presId="urn:microsoft.com/office/officeart/2005/8/layout/chevron1"/>
    <dgm:cxn modelId="{C3599EB9-4F82-432D-980E-40E31F34A356}" srcId="{EAEABAF6-0455-432D-9BF6-86489D8B125C}" destId="{136D8FFD-BE8C-493D-955C-F946FDD59260}" srcOrd="0" destOrd="0" parTransId="{D3DD84F4-5B45-4673-BB5A-7AE848D9C3E1}" sibTransId="{C10C00BA-BCD4-4DAE-B406-170AB846F86D}"/>
    <dgm:cxn modelId="{150EF592-C52B-4A0C-B698-D835D32D5E87}" type="presOf" srcId="{136D8FFD-BE8C-493D-955C-F946FDD59260}" destId="{DAD4981E-3BA1-4B17-B2CC-00646EDF3254}" srcOrd="0" destOrd="0" presId="urn:microsoft.com/office/officeart/2005/8/layout/chevron1"/>
    <dgm:cxn modelId="{DB80E2E7-E4C7-4599-8482-35CD7276693C}" type="presOf" srcId="{41262BDC-5A2B-4651-AC2B-B1FF28F7A6D2}" destId="{01FEC20E-8938-4323-AE1F-03B66BE22FF8}" srcOrd="0" destOrd="0" presId="urn:microsoft.com/office/officeart/2005/8/layout/chevron1"/>
    <dgm:cxn modelId="{9C64B6E7-9693-474D-9887-3B06176691B9}" type="presOf" srcId="{B2C50A95-C6DF-40C3-A17D-C0EC77D6C527}" destId="{ACFEFAD3-F2F1-4367-A645-2D3A141D0F8D}" srcOrd="0" destOrd="0" presId="urn:microsoft.com/office/officeart/2005/8/layout/chevron1"/>
    <dgm:cxn modelId="{26FA4ADF-5838-496C-A03D-3BB966AA7ACD}" srcId="{EAEABAF6-0455-432D-9BF6-86489D8B125C}" destId="{41262BDC-5A2B-4651-AC2B-B1FF28F7A6D2}" srcOrd="1" destOrd="0" parTransId="{1A9BE9D0-561E-494B-9013-6746086503F0}" sibTransId="{5E53BFEB-3EED-482A-B7F9-465FBC4A00AF}"/>
    <dgm:cxn modelId="{2488F0A6-242C-4EF8-90AB-241F9275C2B6}" type="presParOf" srcId="{2888950C-B739-424B-BD36-B461C4C6CDDD}" destId="{DAD4981E-3BA1-4B17-B2CC-00646EDF3254}" srcOrd="0" destOrd="0" presId="urn:microsoft.com/office/officeart/2005/8/layout/chevron1"/>
    <dgm:cxn modelId="{9232C184-5326-4BF3-AB64-6A6D73DB106F}" type="presParOf" srcId="{2888950C-B739-424B-BD36-B461C4C6CDDD}" destId="{4BD67E1D-3CC8-47E5-814F-539BEBB75C22}" srcOrd="1" destOrd="0" presId="urn:microsoft.com/office/officeart/2005/8/layout/chevron1"/>
    <dgm:cxn modelId="{C289F73A-2072-4665-8AEE-771C2C419701}" type="presParOf" srcId="{2888950C-B739-424B-BD36-B461C4C6CDDD}" destId="{01FEC20E-8938-4323-AE1F-03B66BE22FF8}" srcOrd="2" destOrd="0" presId="urn:microsoft.com/office/officeart/2005/8/layout/chevron1"/>
    <dgm:cxn modelId="{B05FA9EE-7822-4100-A392-D88437B5D2E3}" type="presParOf" srcId="{2888950C-B739-424B-BD36-B461C4C6CDDD}" destId="{FB29018B-449F-46D2-B0D4-B89636BB929B}" srcOrd="3" destOrd="0" presId="urn:microsoft.com/office/officeart/2005/8/layout/chevron1"/>
    <dgm:cxn modelId="{2DD30C69-BC71-4B97-A7B1-FC05D2D05B9E}" type="presParOf" srcId="{2888950C-B739-424B-BD36-B461C4C6CDDD}" destId="{ACFEFAD3-F2F1-4367-A645-2D3A141D0F8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D4981E-3BA1-4B17-B2CC-00646EDF3254}">
      <dsp:nvSpPr>
        <dsp:cNvPr id="0" name=""/>
        <dsp:cNvSpPr/>
      </dsp:nvSpPr>
      <dsp:spPr>
        <a:xfrm>
          <a:off x="2424" y="0"/>
          <a:ext cx="2954375" cy="578715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/>
            <a:t>BUILD</a:t>
          </a:r>
          <a:endParaRPr lang="zh-TW" altLang="en-US" sz="3200" kern="1200" dirty="0"/>
        </a:p>
      </dsp:txBody>
      <dsp:txXfrm>
        <a:off x="291782" y="0"/>
        <a:ext cx="2375660" cy="578715"/>
      </dsp:txXfrm>
    </dsp:sp>
    <dsp:sp modelId="{01FEC20E-8938-4323-AE1F-03B66BE22FF8}">
      <dsp:nvSpPr>
        <dsp:cNvPr id="0" name=""/>
        <dsp:cNvSpPr/>
      </dsp:nvSpPr>
      <dsp:spPr>
        <a:xfrm>
          <a:off x="2661363" y="0"/>
          <a:ext cx="2954375" cy="578715"/>
        </a:xfrm>
        <a:prstGeom prst="chevron">
          <a:avLst/>
        </a:prstGeom>
        <a:solidFill>
          <a:schemeClr val="accent2">
            <a:shade val="50000"/>
            <a:hueOff val="587649"/>
            <a:satOff val="-29567"/>
            <a:lumOff val="3610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/>
            <a:t>SHIP</a:t>
          </a:r>
          <a:endParaRPr lang="zh-TW" altLang="en-US" sz="3200" kern="1200" dirty="0"/>
        </a:p>
      </dsp:txBody>
      <dsp:txXfrm>
        <a:off x="2950721" y="0"/>
        <a:ext cx="2375660" cy="578715"/>
      </dsp:txXfrm>
    </dsp:sp>
    <dsp:sp modelId="{ACFEFAD3-F2F1-4367-A645-2D3A141D0F8D}">
      <dsp:nvSpPr>
        <dsp:cNvPr id="0" name=""/>
        <dsp:cNvSpPr/>
      </dsp:nvSpPr>
      <dsp:spPr>
        <a:xfrm>
          <a:off x="5320301" y="0"/>
          <a:ext cx="2954375" cy="578715"/>
        </a:xfrm>
        <a:prstGeom prst="chevron">
          <a:avLst/>
        </a:prstGeom>
        <a:solidFill>
          <a:schemeClr val="accent2">
            <a:shade val="50000"/>
            <a:hueOff val="587649"/>
            <a:satOff val="-29567"/>
            <a:lumOff val="3610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/>
            <a:t>RUN</a:t>
          </a:r>
          <a:endParaRPr lang="zh-TW" altLang="en-US" sz="3200" kern="1200" dirty="0"/>
        </a:p>
      </dsp:txBody>
      <dsp:txXfrm>
        <a:off x="5609659" y="0"/>
        <a:ext cx="2375660" cy="578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A0A5C-BDFE-4AA0-8363-842B4B5195FB}" type="datetimeFigureOut">
              <a:rPr lang="en-US" smtClean="0"/>
              <a:t>10/14/2017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95A8-0CC9-4EC5-84EE-12317B821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Keyword: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, .NET Core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Microservices</a:t>
            </a:r>
            <a:r>
              <a:rPr lang="en-US" baseline="0" dirty="0" smtClean="0"/>
              <a:t> -&gt; mass services to management and deployment</a:t>
            </a:r>
          </a:p>
          <a:p>
            <a:r>
              <a:rPr lang="en-US" baseline="0" dirty="0" smtClean="0"/>
              <a:t>.NET Core -&gt; control binary compatibility (</a:t>
            </a:r>
            <a:r>
              <a:rPr lang="en-US" baseline="0" dirty="0" err="1" smtClean="0"/>
              <a:t>winodws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macos</a:t>
            </a:r>
            <a:r>
              <a:rPr lang="en-US" baseline="0" dirty="0" smtClean="0"/>
              <a:t>), </a:t>
            </a:r>
          </a:p>
          <a:p>
            <a:r>
              <a:rPr lang="en-US" baseline="0" dirty="0" smtClean="0"/>
              <a:t>Container -&gt; control environment </a:t>
            </a:r>
            <a:r>
              <a:rPr lang="en-US" baseline="0" dirty="0" err="1" smtClean="0"/>
              <a:t>compatability</a:t>
            </a:r>
            <a:endParaRPr lang="en-US" baseline="0" dirty="0" smtClean="0"/>
          </a:p>
          <a:p>
            <a:r>
              <a:rPr lang="en-US" baseline="0" dirty="0" smtClean="0"/>
              <a:t>Windows Container -&gt; hosting windows /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 app (container)s</a:t>
            </a:r>
          </a:p>
          <a:p>
            <a:endParaRPr lang="en-US" baseline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69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5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1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07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03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57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29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75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10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0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95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16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6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551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29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609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1ABE5-D858-48A3-BD52-D48ED13BE26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792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0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97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7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98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63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6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94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33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528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1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34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109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28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085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93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907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973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27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514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056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937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2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2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863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VM: </a:t>
            </a:r>
            <a:r>
              <a:rPr lang="zh-TW" altLang="en-US" dirty="0" smtClean="0"/>
              <a:t>重點在虛擬化，你可以模擬一台 </a:t>
            </a:r>
            <a:r>
              <a:rPr lang="en-US" altLang="zh-TW" dirty="0" smtClean="0"/>
              <a:t>“virtual” machine, </a:t>
            </a:r>
            <a:r>
              <a:rPr lang="zh-TW" altLang="en-US" dirty="0" smtClean="0"/>
              <a:t>在上面做任何 </a:t>
            </a:r>
            <a:r>
              <a:rPr lang="en-US" altLang="zh-TW" dirty="0" smtClean="0"/>
              <a:t>physical</a:t>
            </a:r>
            <a:r>
              <a:rPr lang="zh-TW" altLang="en-US" dirty="0" smtClean="0"/>
              <a:t>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能做的事情。</a:t>
            </a:r>
            <a:r>
              <a:rPr lang="en-US" altLang="zh-TW" dirty="0" smtClean="0"/>
              <a:t>VM</a:t>
            </a:r>
            <a:r>
              <a:rPr lang="zh-TW" altLang="en-US" dirty="0" smtClean="0"/>
              <a:t> 你仍然需要 </a:t>
            </a:r>
            <a:r>
              <a:rPr lang="en-US" altLang="zh-TW" dirty="0" smtClean="0"/>
              <a:t>OS</a:t>
            </a:r>
            <a:r>
              <a:rPr lang="zh-TW" altLang="en-US" dirty="0" smtClean="0"/>
              <a:t>，仍然需要管理。除了 </a:t>
            </a:r>
            <a:r>
              <a:rPr lang="en-US" altLang="zh-TW" dirty="0" smtClean="0"/>
              <a:t>machine</a:t>
            </a:r>
            <a:r>
              <a:rPr lang="zh-TW" altLang="en-US" dirty="0" smtClean="0"/>
              <a:t> 是虛擬的之外，其他通通都跟實體機無異。</a:t>
            </a:r>
            <a:endParaRPr lang="en-US" altLang="zh-TW" dirty="0" smtClean="0"/>
          </a:p>
          <a:p>
            <a:endParaRPr lang="en-US" dirty="0" smtClean="0"/>
          </a:p>
          <a:p>
            <a:r>
              <a:rPr lang="en-US" altLang="zh-TW" dirty="0" smtClean="0"/>
              <a:t>Container: </a:t>
            </a:r>
            <a:r>
              <a:rPr lang="zh-TW" altLang="en-US" dirty="0" smtClean="0"/>
              <a:t>重點在提供 </a:t>
            </a:r>
            <a:r>
              <a:rPr lang="en-US" altLang="zh-TW" dirty="0" smtClean="0"/>
              <a:t>application</a:t>
            </a:r>
            <a:r>
              <a:rPr lang="zh-TW" altLang="en-US" dirty="0" smtClean="0"/>
              <a:t> 虛擬化的執行環境。不是讓你做所有 </a:t>
            </a:r>
            <a:r>
              <a:rPr lang="en-US" altLang="zh-TW" dirty="0" smtClean="0"/>
              <a:t>physical machine </a:t>
            </a:r>
            <a:r>
              <a:rPr lang="zh-TW" altLang="en-US" dirty="0" smtClean="0"/>
              <a:t>能做的事情，只是用最有效率的方式，讓每個 </a:t>
            </a:r>
            <a:r>
              <a:rPr lang="en-US" altLang="zh-TW" dirty="0" smtClean="0"/>
              <a:t>application “</a:t>
            </a:r>
            <a:r>
              <a:rPr lang="zh-TW" altLang="en-US" dirty="0" smtClean="0"/>
              <a:t>感覺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有自己專用的 </a:t>
            </a:r>
            <a:r>
              <a:rPr lang="en-US" altLang="zh-TW" dirty="0" smtClean="0"/>
              <a:t>machine + OS, </a:t>
            </a:r>
            <a:r>
              <a:rPr lang="zh-TW" altLang="en-US" dirty="0" smtClean="0"/>
              <a:t>藉此大幅簡化開發與部署等等複雜的環境組態設定。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A2BE5-B099-4B85-9B69-4F3B354C7F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8162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1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8195A8-0CC9-4EC5-84EE-12317B8212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2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3560EA-E0BC-4D23-AB03-94687AB577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CBA2C8-3215-4ADB-AC4C-D39B15E75B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3B10B-C71C-4EF5-A560-A735E108C70D}"/>
              </a:ext>
            </a:extLst>
          </p:cNvPr>
          <p:cNvSpPr txBox="1"/>
          <p:nvPr userDrawn="1"/>
        </p:nvSpPr>
        <p:spPr>
          <a:xfrm>
            <a:off x="380011" y="2087126"/>
            <a:ext cx="10390909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Session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4DF33-867A-4A36-83BA-1B9AEE45800C}"/>
              </a:ext>
            </a:extLst>
          </p:cNvPr>
          <p:cNvSpPr txBox="1"/>
          <p:nvPr userDrawn="1"/>
        </p:nvSpPr>
        <p:spPr>
          <a:xfrm>
            <a:off x="380011" y="4132614"/>
            <a:ext cx="496982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E9E9A-5DF0-461C-9286-4130DEB11327}"/>
              </a:ext>
            </a:extLst>
          </p:cNvPr>
          <p:cNvSpPr txBox="1"/>
          <p:nvPr userDrawn="1"/>
        </p:nvSpPr>
        <p:spPr>
          <a:xfrm>
            <a:off x="8201320" y="5448693"/>
            <a:ext cx="4128940" cy="15419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Learn. Imagine. Build.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dirty="0">
                <a:solidFill>
                  <a:schemeClr val="bg1"/>
                </a:solidFill>
                <a:latin typeface="+mn-lt"/>
              </a:rPr>
              <a:t>.NET Conf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92270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2017/10/14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13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EFE10-B13D-43B6-9F5E-D0DE056FAF9A}" type="datetimeFigureOut">
              <a:rPr lang="zh-TW" altLang="en-US" smtClean="0"/>
              <a:t>2017/10/14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0309F-E144-4056-97F6-15FBBD99B0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567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12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932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533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4530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66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161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02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4911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AC467E-40BB-4167-B886-3BE80F4C6BFF}"/>
              </a:ext>
            </a:extLst>
          </p:cNvPr>
          <p:cNvGrpSpPr/>
          <p:nvPr userDrawn="1"/>
        </p:nvGrpSpPr>
        <p:grpSpPr>
          <a:xfrm>
            <a:off x="1" y="6150820"/>
            <a:ext cx="13541654" cy="904863"/>
            <a:chOff x="1" y="6150820"/>
            <a:chExt cx="13541654" cy="9048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6122FB3-2713-493C-AB08-276B6613B1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" y="6272117"/>
              <a:ext cx="12192000" cy="590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9C8AD2-E3AF-433C-91E6-F177F22D3A0D}"/>
                </a:ext>
              </a:extLst>
            </p:cNvPr>
            <p:cNvSpPr txBox="1"/>
            <p:nvPr userDrawn="1"/>
          </p:nvSpPr>
          <p:spPr>
            <a:xfrm>
              <a:off x="9412715" y="6150820"/>
              <a:ext cx="4128940" cy="904863"/>
            </a:xfrm>
            <a:prstGeom prst="rect">
              <a:avLst/>
            </a:prstGeom>
            <a:noFill/>
            <a:effectLst>
              <a:outerShdw sx="1000" sy="1000" algn="ctr" rotWithShape="0">
                <a:schemeClr val="bg1"/>
              </a:outerShdw>
            </a:effectLst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4400" dirty="0">
                  <a:solidFill>
                    <a:srgbClr val="F8F8F8"/>
                  </a:solidFill>
                  <a:effectLst/>
                  <a:latin typeface="+mn-lt"/>
                </a:rPr>
                <a:t>.NET Conf</a:t>
              </a:r>
              <a:endParaRPr lang="en-US" sz="4400" dirty="0">
                <a:solidFill>
                  <a:srgbClr val="F8F8F8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7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83" r:id="rId6"/>
    <p:sldLayoutId id="2147483686" r:id="rId7"/>
    <p:sldLayoutId id="2147483687" r:id="rId8"/>
    <p:sldLayoutId id="2147483697" r:id="rId9"/>
    <p:sldLayoutId id="2147483698" r:id="rId10"/>
    <p:sldLayoutId id="2147483699" r:id="rId1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blogs.microsoft.com/firehose/2017/04/18/dockercon-2017-linux-containers-will-run-natively-on-windows-serer-with-hyper-v-isolati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columns.chicken-house.net/2017/07/25/wc-swarm-labs2/" TargetMode="Externa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columns.chicken-house.net/2017/08/05/what-cicd-do-you-need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33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1E340D-E4F5-43F6-B9CB-F9B75FA82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227"/>
            <a:ext cx="12193160" cy="3518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1C0FB0-4C94-4FAB-9C64-1B93E8C5E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160" y="5098627"/>
            <a:ext cx="12193160" cy="3518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F6E106-D1CC-47CA-8569-84F2DB6A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92" y="5462650"/>
            <a:ext cx="4294908" cy="724705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Learn. Imagine. Build.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7200" dirty="0">
                <a:solidFill>
                  <a:schemeClr val="bg1"/>
                </a:solidFill>
                <a:latin typeface="+mn-lt"/>
              </a:rPr>
              <a:t>.NET Conf</a:t>
            </a:r>
            <a:r>
              <a:rPr lang="en-US" dirty="0">
                <a:solidFill>
                  <a:schemeClr val="bg1"/>
                </a:solidFill>
                <a:latin typeface="+mn-lt"/>
              </a:rPr>
              <a:t/>
            </a:r>
            <a:br>
              <a:rPr lang="en-US" dirty="0">
                <a:solidFill>
                  <a:schemeClr val="bg1"/>
                </a:solidFill>
                <a:latin typeface="+mn-lt"/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058538-92E4-4599-A7E3-7B6D8A353732}"/>
              </a:ext>
            </a:extLst>
          </p:cNvPr>
          <p:cNvSpPr txBox="1"/>
          <p:nvPr/>
        </p:nvSpPr>
        <p:spPr>
          <a:xfrm>
            <a:off x="380011" y="2087126"/>
            <a:ext cx="10390909" cy="15912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zh-TW" altLang="en-US" sz="4400" dirty="0">
                <a:solidFill>
                  <a:schemeClr val="bg1"/>
                </a:solidFill>
              </a:rPr>
              <a:t>容器驅動開發</a:t>
            </a:r>
            <a:endParaRPr lang="en-US" altLang="zh-TW" sz="4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4400" dirty="0" smtClean="0">
                <a:solidFill>
                  <a:schemeClr val="bg1"/>
                </a:solidFill>
              </a:rPr>
              <a:t>Container Driven Development.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B2266-E97B-470D-97CF-784B6D847E77}"/>
              </a:ext>
            </a:extLst>
          </p:cNvPr>
          <p:cNvSpPr txBox="1"/>
          <p:nvPr/>
        </p:nvSpPr>
        <p:spPr>
          <a:xfrm>
            <a:off x="380011" y="4132614"/>
            <a:ext cx="496982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chemeClr val="bg1"/>
                </a:solidFill>
              </a:rPr>
              <a:t>Andrew Wu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2" descr="「microsoft mvp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11" y="5901103"/>
            <a:ext cx="2209800" cy="89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2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Dockerfile</a:t>
            </a:r>
            <a:r>
              <a:rPr lang="en-US" altLang="zh-TW" dirty="0" smtClean="0"/>
              <a:t> Sample: IP2C.Worker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270409" y="1432874"/>
            <a:ext cx="11712142" cy="4340032"/>
            <a:chOff x="270409" y="1432874"/>
            <a:chExt cx="11712142" cy="43400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409" y="1432874"/>
              <a:ext cx="11712142" cy="4340032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22802" y="4636780"/>
              <a:ext cx="6369539" cy="414215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79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#2. </a:t>
            </a:r>
            <a:r>
              <a:rPr lang="zh-TW" altLang="en-US" dirty="0" smtClean="0"/>
              <a:t>容器化的部署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4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2" y="1223159"/>
            <a:ext cx="11233249" cy="506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2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027523" y="1505181"/>
            <a:ext cx="9545198" cy="4114800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282451" y="5250649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611984" y="1983742"/>
            <a:ext cx="8308079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04141" y="268413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5800425" y="268413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7896709" y="268413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1611984" y="3870909"/>
            <a:ext cx="8308079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Volume: IP2C_data</a:t>
            </a:r>
            <a:endParaRPr lang="zh-TW" altLang="en-US" dirty="0"/>
          </a:p>
        </p:txBody>
      </p:sp>
      <p:cxnSp>
        <p:nvCxnSpPr>
          <p:cNvPr id="28" name="直線單箭頭接點 27"/>
          <p:cNvCxnSpPr>
            <a:endCxn id="10" idx="0"/>
          </p:cNvCxnSpPr>
          <p:nvPr/>
        </p:nvCxnSpPr>
        <p:spPr>
          <a:xfrm flipH="1">
            <a:off x="4715818" y="248958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6812102" y="248958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8908386" y="3656901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6823067" y="363744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12164" y="363744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Local DEV-Environment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1607858" y="2684135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cxnSp>
        <p:nvCxnSpPr>
          <p:cNvPr id="18" name="直線單箭頭接點 17"/>
          <p:cNvCxnSpPr>
            <a:endCxn id="15" idx="0"/>
          </p:cNvCxnSpPr>
          <p:nvPr/>
        </p:nvCxnSpPr>
        <p:spPr>
          <a:xfrm flipH="1">
            <a:off x="2619535" y="248958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619535" y="3637445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585625" y="1942641"/>
            <a:ext cx="24051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172.24.225.100</a:t>
            </a:r>
            <a:endParaRPr lang="zh-TW" altLang="en-US" sz="2400" dirty="0" err="1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449014" y="3137100"/>
            <a:ext cx="22384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172.24.227.83</a:t>
            </a:r>
            <a:endParaRPr lang="zh-TW" altLang="en-US" sz="2400" dirty="0" err="1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3627087" y="3137100"/>
            <a:ext cx="223843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172.24.234.90</a:t>
            </a:r>
            <a:endParaRPr lang="zh-TW" altLang="en-US" sz="2400" dirty="0" err="1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17469" y="3137100"/>
            <a:ext cx="24051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172.24.230.185</a:t>
            </a:r>
            <a:endParaRPr lang="zh-TW" altLang="en-US" sz="2400" dirty="0" err="1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3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Docker-</a:t>
            </a:r>
            <a:r>
              <a:rPr lang="en-US" altLang="zh-TW" dirty="0" err="1" smtClean="0"/>
              <a:t>Compose.yml</a:t>
            </a:r>
            <a:r>
              <a:rPr lang="en-US" altLang="zh-TW" dirty="0" smtClean="0"/>
              <a:t> (example)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0" y="1189176"/>
            <a:ext cx="9672320" cy="62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7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3.95833E-6 -0.271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</a:t>
            </a:r>
            <a:r>
              <a:rPr lang="zh-TW" altLang="en-US" dirty="0" smtClean="0"/>
              <a:t>本機部署 </a:t>
            </a:r>
            <a:r>
              <a:rPr lang="en-US" altLang="zh-TW" dirty="0" smtClean="0"/>
              <a:t>(Dev)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15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DEMO: Production (@Azure)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1097280" y="1969507"/>
            <a:ext cx="7023371" cy="4114800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335633" y="5666017"/>
            <a:ext cx="2033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Windows Container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1608008" y="2202971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610922" y="2334293"/>
            <a:ext cx="252921" cy="24319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>
            <a:stCxn id="7" idx="6"/>
            <a:endCxn id="6" idx="1"/>
          </p:cNvCxnSpPr>
          <p:nvPr/>
        </p:nvCxnSpPr>
        <p:spPr>
          <a:xfrm>
            <a:off x="863843" y="2455890"/>
            <a:ext cx="744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/>
          <p:cNvSpPr/>
          <p:nvPr/>
        </p:nvSpPr>
        <p:spPr>
          <a:xfrm>
            <a:off x="1608008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04292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5800576" y="2903364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1608008" y="4090138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Volume: IP2C_data</a:t>
            </a:r>
            <a:endParaRPr lang="zh-TW" altLang="en-US" dirty="0"/>
          </a:p>
        </p:txBody>
      </p:sp>
      <p:sp>
        <p:nvSpPr>
          <p:cNvPr id="13" name="圓角矩形 12"/>
          <p:cNvSpPr/>
          <p:nvPr/>
        </p:nvSpPr>
        <p:spPr>
          <a:xfrm>
            <a:off x="8320040" y="1920549"/>
            <a:ext cx="2500063" cy="1965308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399288" y="3448430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Docker Registry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8320040" y="4118999"/>
            <a:ext cx="2500063" cy="1965308"/>
          </a:xfrm>
          <a:prstGeom prst="roundRect">
            <a:avLst>
              <a:gd name="adj" fmla="val 11702"/>
            </a:avLst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399288" y="5651746"/>
            <a:ext cx="144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NuGet</a:t>
            </a:r>
            <a:r>
              <a:rPr lang="en-US" altLang="zh-TW" dirty="0" smtClean="0"/>
              <a:t> Server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8485410" y="4578953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IP2C.SDK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8485410" y="2086239"/>
            <a:ext cx="2023354" cy="4912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8485410" y="2700457"/>
            <a:ext cx="2023354" cy="49124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endCxn id="9" idx="0"/>
          </p:cNvCxnSpPr>
          <p:nvPr/>
        </p:nvCxnSpPr>
        <p:spPr>
          <a:xfrm flipH="1">
            <a:off x="2619685" y="270880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4715969" y="2708809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>
            <a:off x="6812253" y="3876130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4726934" y="3856674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V="1">
            <a:off x="2616031" y="3856674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向右箭號 24"/>
          <p:cNvSpPr/>
          <p:nvPr/>
        </p:nvSpPr>
        <p:spPr>
          <a:xfrm rot="10800000">
            <a:off x="10940678" y="2399777"/>
            <a:ext cx="629393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 rot="10800000">
            <a:off x="10940678" y="4566773"/>
            <a:ext cx="629393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 rot="10800000">
            <a:off x="7976898" y="2471026"/>
            <a:ext cx="426184" cy="100685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11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69239" y="2084186"/>
            <a:ext cx="9859116" cy="1162178"/>
          </a:xfrm>
        </p:spPr>
        <p:txBody>
          <a:bodyPr/>
          <a:lstStyle/>
          <a:p>
            <a:r>
              <a:rPr lang="en-US" altLang="zh-TW" dirty="0" smtClean="0"/>
              <a:t>DEMO: </a:t>
            </a:r>
            <a:r>
              <a:rPr lang="zh-TW" altLang="en-US" dirty="0" smtClean="0"/>
              <a:t>遠端部署 </a:t>
            </a:r>
            <a:r>
              <a:rPr lang="en-US" altLang="zh-TW" dirty="0" smtClean="0"/>
              <a:t>(Azure)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59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" y="496994"/>
            <a:ext cx="10506075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61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5" y="1038213"/>
            <a:ext cx="6465509" cy="330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相關圖片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7"/>
          <a:stretch/>
        </p:blipFill>
        <p:spPr bwMode="auto">
          <a:xfrm>
            <a:off x="7077692" y="204460"/>
            <a:ext cx="4928261" cy="394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右箭號 4"/>
          <p:cNvSpPr/>
          <p:nvPr/>
        </p:nvSpPr>
        <p:spPr>
          <a:xfrm>
            <a:off x="6899564" y="1840677"/>
            <a:ext cx="403761" cy="49876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>
            <a:off x="2814452" y="4643256"/>
            <a:ext cx="390698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3503221" y="4598435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Continuous Delivery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742937" y="4738256"/>
            <a:ext cx="627964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7464861" y="4693435"/>
            <a:ext cx="310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Continuous Deployment</a:t>
            </a:r>
            <a:endParaRPr lang="zh-TW" altLang="en-US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74736" y="5037822"/>
            <a:ext cx="3906982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002233" y="4984851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Continuous Integration</a:t>
            </a:r>
            <a:endParaRPr lang="zh-TW" altLang="en-US" dirty="0"/>
          </a:p>
        </p:txBody>
      </p:sp>
      <p:graphicFrame>
        <p:nvGraphicFramePr>
          <p:cNvPr id="16" name="資料庫圖表 15"/>
          <p:cNvGraphicFramePr/>
          <p:nvPr>
            <p:extLst/>
          </p:nvPr>
        </p:nvGraphicFramePr>
        <p:xfrm>
          <a:off x="2565070" y="5559616"/>
          <a:ext cx="8277102" cy="578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Picture 6" descr="「nuget」的圖片搜尋結果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1" b="31439"/>
          <a:stretch/>
        </p:blipFill>
        <p:spPr bwMode="auto">
          <a:xfrm>
            <a:off x="5609607" y="3002131"/>
            <a:ext cx="1289957" cy="481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99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Graphic spid="1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47CA4-634A-447F-8FA4-95C6D1EE6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#1. </a:t>
            </a:r>
            <a:r>
              <a:rPr lang="zh-TW" altLang="en-US" dirty="0" smtClean="0"/>
              <a:t>容器化的封裝</a:t>
            </a:r>
            <a:endParaRPr lang="en-US" altLang="zh-TW" dirty="0" smtClean="0"/>
          </a:p>
          <a:p>
            <a:r>
              <a:rPr lang="en-US" altLang="zh-TW" dirty="0" smtClean="0"/>
              <a:t>#2.</a:t>
            </a:r>
            <a:r>
              <a:rPr lang="zh-TW" altLang="en-US" dirty="0" smtClean="0"/>
              <a:t> 容器化的部署</a:t>
            </a:r>
            <a:endParaRPr lang="en-US" dirty="0" smtClean="0"/>
          </a:p>
          <a:p>
            <a:r>
              <a:rPr lang="en-US" altLang="zh-TW" dirty="0" smtClean="0"/>
              <a:t>#3.</a:t>
            </a:r>
            <a:r>
              <a:rPr lang="zh-TW" altLang="en-US" dirty="0" smtClean="0"/>
              <a:t> 概念</a:t>
            </a:r>
            <a:r>
              <a:rPr lang="en-US" altLang="zh-TW" dirty="0" smtClean="0"/>
              <a:t>: </a:t>
            </a:r>
            <a:r>
              <a:rPr lang="zh-TW" altLang="en-US" dirty="0" smtClean="0"/>
              <a:t>不可變伺服器 </a:t>
            </a:r>
            <a:r>
              <a:rPr lang="en-US" altLang="zh-TW" dirty="0" smtClean="0"/>
              <a:t>(Immutable Servers)</a:t>
            </a:r>
          </a:p>
          <a:p>
            <a:r>
              <a:rPr lang="en-US" dirty="0" smtClean="0"/>
              <a:t>#4. </a:t>
            </a:r>
            <a:r>
              <a:rPr lang="zh-TW" altLang="en-US" dirty="0" smtClean="0"/>
              <a:t>案例探討</a:t>
            </a:r>
            <a:r>
              <a:rPr lang="en-US" dirty="0" smtClean="0"/>
              <a:t>: </a:t>
            </a:r>
            <a:r>
              <a:rPr lang="zh-TW" altLang="en-US" dirty="0" smtClean="0"/>
              <a:t>跨版本的相容性測試</a:t>
            </a:r>
            <a:endParaRPr lang="en-US" altLang="zh-TW" dirty="0" smtClean="0"/>
          </a:p>
          <a:p>
            <a:r>
              <a:rPr lang="en-US" altLang="zh-TW" dirty="0" smtClean="0"/>
              <a:t>#5.</a:t>
            </a:r>
            <a:r>
              <a:rPr lang="zh-TW" altLang="en-US" dirty="0" smtClean="0"/>
              <a:t> 其他參考內容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altLang="zh-TW" dirty="0" smtClean="0"/>
              <a:t>#3. </a:t>
            </a:r>
            <a:r>
              <a:rPr lang="zh-TW" altLang="en-US" dirty="0" smtClean="0"/>
              <a:t>不可變的伺服器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(Immutable Servers)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5319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zh-TW" altLang="en-US" dirty="0" smtClean="0"/>
              <a:t>如果 </a:t>
            </a:r>
            <a:r>
              <a:rPr lang="en-US" altLang="zh-TW" dirty="0"/>
              <a:t>"</a:t>
            </a:r>
            <a:r>
              <a:rPr lang="zh-TW" altLang="en-US" dirty="0"/>
              <a:t>可變</a:t>
            </a:r>
            <a:r>
              <a:rPr lang="en-US" altLang="zh-TW" dirty="0"/>
              <a:t>"</a:t>
            </a:r>
            <a:r>
              <a:rPr lang="zh-TW" altLang="en-US" dirty="0" smtClean="0"/>
              <a:t>，就</a:t>
            </a:r>
            <a:r>
              <a:rPr lang="zh-TW" altLang="en-US" dirty="0"/>
              <a:t>得想辦法解決 </a:t>
            </a:r>
            <a:r>
              <a:rPr lang="en-US" altLang="zh-TW" dirty="0"/>
              <a:t>"</a:t>
            </a:r>
            <a:r>
              <a:rPr lang="zh-TW" altLang="en-US" dirty="0"/>
              <a:t>同步</a:t>
            </a:r>
            <a:r>
              <a:rPr lang="en-US" altLang="zh-TW" dirty="0"/>
              <a:t>" </a:t>
            </a:r>
            <a:r>
              <a:rPr lang="zh-TW" altLang="en-US" dirty="0"/>
              <a:t>的問題</a:t>
            </a:r>
            <a:r>
              <a:rPr lang="en-US" altLang="zh-TW" dirty="0"/>
              <a:t>…</a:t>
            </a:r>
          </a:p>
          <a:p>
            <a:r>
              <a:rPr lang="zh-TW" altLang="en-US" dirty="0" smtClean="0"/>
              <a:t>如果 </a:t>
            </a:r>
            <a:r>
              <a:rPr lang="en-US" altLang="zh-TW" dirty="0"/>
              <a:t>"</a:t>
            </a:r>
            <a:r>
              <a:rPr lang="zh-TW" altLang="en-US" dirty="0"/>
              <a:t>可變</a:t>
            </a:r>
            <a:r>
              <a:rPr lang="en-US" altLang="zh-TW" dirty="0"/>
              <a:t>"</a:t>
            </a:r>
            <a:r>
              <a:rPr lang="zh-TW" altLang="en-US" dirty="0" smtClean="0"/>
              <a:t>，就</a:t>
            </a:r>
            <a:r>
              <a:rPr lang="zh-TW" altLang="en-US" dirty="0"/>
              <a:t>得想辦法解決 </a:t>
            </a:r>
            <a:r>
              <a:rPr lang="en-US" altLang="zh-TW" dirty="0"/>
              <a:t>"</a:t>
            </a:r>
            <a:r>
              <a:rPr lang="zh-TW" altLang="en-US" dirty="0"/>
              <a:t>修復</a:t>
            </a:r>
            <a:r>
              <a:rPr lang="en-US" altLang="zh-TW" dirty="0"/>
              <a:t>" </a:t>
            </a:r>
            <a:r>
              <a:rPr lang="zh-TW" altLang="en-US" dirty="0"/>
              <a:t>的問題</a:t>
            </a:r>
            <a:r>
              <a:rPr lang="en-US" altLang="zh-TW" dirty="0"/>
              <a:t>…</a:t>
            </a:r>
          </a:p>
          <a:p>
            <a:r>
              <a:rPr lang="zh-TW" altLang="en-US" dirty="0" smtClean="0"/>
              <a:t>如果 </a:t>
            </a:r>
            <a:r>
              <a:rPr lang="en-US" altLang="zh-TW" dirty="0"/>
              <a:t>"</a:t>
            </a:r>
            <a:r>
              <a:rPr lang="zh-TW" altLang="en-US" dirty="0"/>
              <a:t>不可變</a:t>
            </a:r>
            <a:r>
              <a:rPr lang="en-US" altLang="zh-TW" dirty="0"/>
              <a:t>"</a:t>
            </a:r>
            <a:r>
              <a:rPr lang="zh-TW" altLang="en-US" dirty="0"/>
              <a:t>，出了問題只要換新的就好</a:t>
            </a:r>
            <a:r>
              <a:rPr lang="en-US" altLang="zh-TW" dirty="0"/>
              <a:t>…</a:t>
            </a:r>
          </a:p>
          <a:p>
            <a:r>
              <a:rPr lang="zh-TW" altLang="en-US" dirty="0" smtClean="0"/>
              <a:t>如果 </a:t>
            </a:r>
            <a:r>
              <a:rPr lang="en-US" altLang="zh-TW" dirty="0"/>
              <a:t>"</a:t>
            </a:r>
            <a:r>
              <a:rPr lang="zh-TW" altLang="en-US" dirty="0"/>
              <a:t>不可變</a:t>
            </a:r>
            <a:r>
              <a:rPr lang="en-US" altLang="zh-TW" dirty="0"/>
              <a:t>"</a:t>
            </a:r>
            <a:r>
              <a:rPr lang="zh-TW" altLang="en-US" dirty="0"/>
              <a:t>，那麼 </a:t>
            </a:r>
            <a:r>
              <a:rPr lang="en-US" altLang="zh-TW" dirty="0"/>
              <a:t>OS </a:t>
            </a:r>
            <a:r>
              <a:rPr lang="zh-TW" altLang="en-US" dirty="0"/>
              <a:t>有那些東西是多餘的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思考</a:t>
            </a:r>
            <a:r>
              <a:rPr lang="en-US" altLang="zh-TW" dirty="0"/>
              <a:t>: </a:t>
            </a:r>
            <a:r>
              <a:rPr lang="zh-TW" altLang="en-US" dirty="0"/>
              <a:t>只改一行 </a:t>
            </a:r>
            <a:r>
              <a:rPr lang="en-US" altLang="zh-TW" dirty="0"/>
              <a:t>CODE</a:t>
            </a:r>
            <a:r>
              <a:rPr lang="zh-TW" altLang="en-US" dirty="0"/>
              <a:t>，</a:t>
            </a:r>
            <a:r>
              <a:rPr lang="zh-TW" altLang="en-US" dirty="0" smtClean="0"/>
              <a:t>就必</a:t>
            </a:r>
            <a:r>
              <a:rPr lang="zh-TW" altLang="en-US" dirty="0"/>
              <a:t>須</a:t>
            </a:r>
            <a:r>
              <a:rPr lang="zh-TW" altLang="en-US" dirty="0" smtClean="0"/>
              <a:t>把</a:t>
            </a:r>
            <a:r>
              <a:rPr lang="zh-TW" altLang="en-US" dirty="0"/>
              <a:t>整個容器</a:t>
            </a:r>
            <a:r>
              <a:rPr lang="zh-TW" altLang="en-US" dirty="0" smtClean="0"/>
              <a:t>換掉</a:t>
            </a:r>
            <a:r>
              <a:rPr lang="en-US" altLang="zh-TW" dirty="0" smtClean="0"/>
              <a:t>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為什麼該用 </a:t>
            </a:r>
            <a:r>
              <a:rPr lang="en-US" altLang="zh-TW" dirty="0" smtClean="0"/>
              <a:t>"Immutable"</a:t>
            </a:r>
            <a:r>
              <a:rPr lang="zh-TW" altLang="en-US" dirty="0" smtClean="0"/>
              <a:t> 的方式部署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1469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"Just Enough", </a:t>
            </a:r>
            <a:r>
              <a:rPr lang="zh-TW" altLang="en-US" dirty="0" smtClean="0"/>
              <a:t>夠用就好的概念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413823" y="2218544"/>
            <a:ext cx="2413416" cy="36426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有多少是我們需要的</a:t>
            </a:r>
            <a:r>
              <a:rPr lang="en-US" altLang="zh-TW" dirty="0" smtClean="0"/>
              <a:t>?</a:t>
            </a:r>
          </a:p>
          <a:p>
            <a:pPr algn="ctr"/>
            <a:endParaRPr lang="en-US" altLang="zh-TW" dirty="0"/>
          </a:p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還不包括沒畫在架構圖裡的一堆工具跟服務</a:t>
            </a:r>
            <a:r>
              <a:rPr lang="en-US" altLang="zh-TW" dirty="0" smtClean="0"/>
              <a:t>…)</a:t>
            </a:r>
            <a:endParaRPr lang="zh-TW" altLang="en-US" dirty="0"/>
          </a:p>
        </p:txBody>
      </p:sp>
      <p:pic>
        <p:nvPicPr>
          <p:cNvPr id="1028" name="Picture 4" descr="「windows server modules overview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4" b="8251"/>
          <a:stretch/>
        </p:blipFill>
        <p:spPr bwMode="auto">
          <a:xfrm>
            <a:off x="614596" y="7286718"/>
            <a:ext cx="10185782" cy="427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4" t="22285"/>
          <a:stretch/>
        </p:blipFill>
        <p:spPr bwMode="auto">
          <a:xfrm>
            <a:off x="1813809" y="1763317"/>
            <a:ext cx="7120328" cy="45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我們需要的其實只有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3" name="Picture 6" descr="「windows kernel architecture」的圖片搜尋結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5" t="49245" r="25741" b="6234"/>
          <a:stretch/>
        </p:blipFill>
        <p:spPr bwMode="auto">
          <a:xfrm>
            <a:off x="1708879" y="3711404"/>
            <a:ext cx="4961744" cy="256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693888" y="1903750"/>
            <a:ext cx="4931764" cy="172386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MY APPLICATION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910466" y="2128602"/>
            <a:ext cx="504663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如果一台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APPLICATION..</a:t>
            </a:r>
          </a:p>
          <a:p>
            <a:r>
              <a:rPr lang="zh-TW" altLang="en-US" dirty="0" smtClean="0"/>
              <a:t>甚至是一百台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只服務我的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</a:t>
            </a:r>
          </a:p>
          <a:p>
            <a:r>
              <a:rPr lang="zh-TW" altLang="en-US" dirty="0" smtClean="0"/>
              <a:t>我還需要這麼</a:t>
            </a:r>
            <a:r>
              <a:rPr lang="zh-TW" altLang="en-US" dirty="0"/>
              <a:t>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完整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嗎</a:t>
            </a:r>
            <a:r>
              <a:rPr lang="en-US" altLang="zh-TW" dirty="0"/>
              <a:t>?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 裝好就不需要改了，連遠端管理都省了</a:t>
            </a:r>
            <a:r>
              <a:rPr lang="en-US" altLang="zh-TW" dirty="0" smtClean="0"/>
              <a:t>..</a:t>
            </a:r>
          </a:p>
          <a:p>
            <a:endParaRPr lang="en-US" altLang="zh-TW" dirty="0"/>
          </a:p>
          <a:p>
            <a:r>
              <a:rPr lang="zh-TW" altLang="en-US" dirty="0" smtClean="0"/>
              <a:t>拿掉的服務越多，系統被攻擊的機會越少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效率也越好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en-US" altLang="zh-TW" b="1" dirty="0" smtClean="0"/>
              <a:t>[</a:t>
            </a:r>
            <a:r>
              <a:rPr lang="zh-TW" altLang="en-US" b="1" dirty="0" smtClean="0"/>
              <a:t>思考</a:t>
            </a:r>
            <a:r>
              <a:rPr lang="en-US" altLang="zh-TW" b="1" dirty="0" smtClean="0"/>
              <a:t>]</a:t>
            </a:r>
            <a:r>
              <a:rPr lang="zh-TW" altLang="en-US" b="1" dirty="0" smtClean="0"/>
              <a:t> </a:t>
            </a:r>
            <a:r>
              <a:rPr lang="zh-TW" altLang="en-US" dirty="0" smtClean="0"/>
              <a:t>如果 </a:t>
            </a:r>
            <a:r>
              <a:rPr lang="en-US" altLang="zh-TW" dirty="0" smtClean="0"/>
              <a:t>STORAGE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/ DB </a:t>
            </a:r>
            <a:r>
              <a:rPr lang="zh-TW" altLang="en-US" dirty="0" smtClean="0"/>
              <a:t>只歸我用，且有專屬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連線，</a:t>
            </a:r>
            <a:r>
              <a:rPr lang="zh-TW" altLang="en-US" dirty="0"/>
              <a:t>那</a:t>
            </a:r>
            <a:r>
              <a:rPr lang="zh-TW" altLang="en-US" dirty="0" smtClean="0"/>
              <a:t>還需要設定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整合式驗證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嗎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en-US" altLang="zh-TW" b="1" dirty="0"/>
              <a:t>[</a:t>
            </a:r>
            <a:r>
              <a:rPr lang="zh-TW" altLang="en-US" b="1" dirty="0"/>
              <a:t>思考</a:t>
            </a:r>
            <a:r>
              <a:rPr lang="en-US" altLang="zh-TW" b="1" dirty="0"/>
              <a:t>]</a:t>
            </a:r>
            <a:r>
              <a:rPr lang="zh-TW" altLang="en-US" b="1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存在的價值，除了 </a:t>
            </a:r>
            <a:r>
              <a:rPr lang="en-US" altLang="zh-TW" dirty="0" smtClean="0"/>
              <a:t>LAUNCH</a:t>
            </a:r>
            <a:r>
              <a:rPr lang="zh-TW" altLang="en-US" dirty="0" smtClean="0"/>
              <a:t>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之外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還剩什麼功能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22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40987"/>
          </a:xfrm>
        </p:spPr>
        <p:txBody>
          <a:bodyPr/>
          <a:lstStyle/>
          <a:p>
            <a:r>
              <a:rPr lang="zh-TW" altLang="en-US" dirty="0"/>
              <a:t>過去一套 </a:t>
            </a:r>
            <a:r>
              <a:rPr lang="en-US" altLang="zh-TW" dirty="0"/>
              <a:t>"OS" </a:t>
            </a:r>
            <a:r>
              <a:rPr lang="zh-TW" altLang="en-US" dirty="0"/>
              <a:t>必須執行管理上百個 </a:t>
            </a:r>
            <a:r>
              <a:rPr lang="en-US" altLang="zh-TW" dirty="0"/>
              <a:t>APPs …</a:t>
            </a:r>
          </a:p>
          <a:p>
            <a:r>
              <a:rPr lang="zh-TW" altLang="en-US" dirty="0"/>
              <a:t>現在一套 </a:t>
            </a:r>
            <a:r>
              <a:rPr lang="en-US" altLang="zh-TW" dirty="0"/>
              <a:t>"APP" </a:t>
            </a:r>
            <a:r>
              <a:rPr lang="zh-TW" altLang="en-US" dirty="0" smtClean="0"/>
              <a:t>必須在上百台 </a:t>
            </a:r>
            <a:r>
              <a:rPr lang="en-US" altLang="zh-TW" dirty="0" smtClean="0"/>
              <a:t>Server</a:t>
            </a:r>
            <a:r>
              <a:rPr lang="zh-TW" altLang="en-US" dirty="0" smtClean="0"/>
              <a:t> 上執行 </a:t>
            </a:r>
            <a:r>
              <a:rPr lang="en-US" altLang="zh-TW" dirty="0" smtClean="0"/>
              <a:t>…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如果每個</a:t>
            </a:r>
            <a:r>
              <a:rPr lang="zh-TW" altLang="en-US" dirty="0"/>
              <a:t>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都只要執行一個</a:t>
            </a:r>
            <a:r>
              <a:rPr lang="zh-TW" altLang="en-US" dirty="0"/>
              <a:t> </a:t>
            </a:r>
            <a:r>
              <a:rPr lang="en-US" altLang="zh-TW" dirty="0" smtClean="0"/>
              <a:t>App</a:t>
            </a:r>
            <a:r>
              <a:rPr lang="zh-TW" altLang="en-US" dirty="0"/>
              <a:t> </a:t>
            </a:r>
            <a:r>
              <a:rPr lang="en-US" altLang="zh-TW" dirty="0" smtClean="0"/>
              <a:t>…</a:t>
            </a:r>
            <a:endParaRPr lang="en-US" altLang="zh-TW" dirty="0"/>
          </a:p>
          <a:p>
            <a:pPr lvl="1"/>
            <a:r>
              <a:rPr lang="zh-TW" altLang="en-US" dirty="0" smtClean="0"/>
              <a:t>不</a:t>
            </a:r>
            <a:r>
              <a:rPr lang="zh-TW" altLang="en-US" dirty="0"/>
              <a:t>需要過多的安全機制</a:t>
            </a:r>
            <a:r>
              <a:rPr lang="en-US" altLang="zh-TW" dirty="0"/>
              <a:t>…</a:t>
            </a:r>
          </a:p>
          <a:p>
            <a:pPr lvl="1"/>
            <a:r>
              <a:rPr lang="zh-TW" altLang="en-US" dirty="0" smtClean="0"/>
              <a:t>不</a:t>
            </a:r>
            <a:r>
              <a:rPr lang="zh-TW" altLang="en-US" dirty="0"/>
              <a:t>需要多餘的服務</a:t>
            </a:r>
            <a:r>
              <a:rPr lang="en-US" altLang="zh-TW" dirty="0"/>
              <a:t>…</a:t>
            </a:r>
          </a:p>
          <a:p>
            <a:pPr lvl="1"/>
            <a:r>
              <a:rPr lang="zh-TW" altLang="en-US" dirty="0"/>
              <a:t>精簡化的 </a:t>
            </a:r>
            <a:r>
              <a:rPr lang="en-US" altLang="zh-TW" dirty="0"/>
              <a:t>OS </a:t>
            </a:r>
            <a:r>
              <a:rPr lang="zh-TW" altLang="en-US" dirty="0"/>
              <a:t>成為趨勢 </a:t>
            </a:r>
            <a:r>
              <a:rPr lang="en-US" altLang="zh-TW" dirty="0"/>
              <a:t>(</a:t>
            </a:r>
            <a:r>
              <a:rPr lang="en-US" altLang="zh-TW" dirty="0" err="1"/>
              <a:t>nanoserver</a:t>
            </a:r>
            <a:r>
              <a:rPr lang="en-US" altLang="zh-TW" dirty="0"/>
              <a:t>, </a:t>
            </a:r>
            <a:r>
              <a:rPr lang="en-US" altLang="zh-TW" dirty="0" err="1"/>
              <a:t>linuxkit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容器讓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變成主角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385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tinfowler.com/bliki/images/immutableServer/Phoenix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4" y="2052816"/>
            <a:ext cx="109537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72528" y="6504317"/>
            <a:ext cx="513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http://martinfowler.com/bliki/ImmutableServer.html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案例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使用 </a:t>
            </a:r>
            <a:r>
              <a:rPr lang="en-US" altLang="zh-TW" dirty="0" smtClean="0"/>
              <a:t>VM</a:t>
            </a:r>
            <a:r>
              <a:rPr lang="zh-TW" altLang="en-US" dirty="0" smtClean="0"/>
              <a:t> 部署的流程</a:t>
            </a:r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8464061" y="886904"/>
            <a:ext cx="2878250" cy="1008184"/>
          </a:xfrm>
          <a:prstGeom prst="wedgeRoundRectCallout">
            <a:avLst>
              <a:gd name="adj1" fmla="val -40655"/>
              <a:gd name="adj2" fmla="val 7645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"Change" </a:t>
            </a:r>
            <a:r>
              <a:rPr lang="zh-TW" altLang="en-US" dirty="0" smtClean="0"/>
              <a:t>發生在 </a:t>
            </a:r>
            <a:r>
              <a:rPr lang="en-US" altLang="zh-TW" dirty="0" smtClean="0"/>
              <a:t>Production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Environment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12799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 + DEV's Job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860430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MIS's Job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923691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???'s Job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979137" y="2665045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???'s Job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26882" y="1895088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22306" y="1895088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512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artinfowler.com/bliki/images/immutableServer/ImmutableServer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62" y="2243716"/>
            <a:ext cx="9582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案例</a:t>
            </a:r>
            <a:r>
              <a:rPr lang="en-US" altLang="zh-TW" dirty="0"/>
              <a:t>:</a:t>
            </a:r>
            <a:r>
              <a:rPr lang="zh-TW" altLang="en-US" dirty="0"/>
              <a:t> 使用 </a:t>
            </a:r>
            <a:r>
              <a:rPr lang="en-US" altLang="zh-TW" dirty="0" smtClean="0"/>
              <a:t>Containers</a:t>
            </a:r>
            <a:r>
              <a:rPr lang="zh-TW" altLang="en-US" dirty="0" smtClean="0"/>
              <a:t> </a:t>
            </a:r>
            <a:r>
              <a:rPr lang="zh-TW" altLang="en-US" dirty="0"/>
              <a:t>部署的流程</a:t>
            </a:r>
          </a:p>
        </p:txBody>
      </p:sp>
      <p:sp>
        <p:nvSpPr>
          <p:cNvPr id="5" name="圓角矩形圖說文字 4"/>
          <p:cNvSpPr/>
          <p:nvPr/>
        </p:nvSpPr>
        <p:spPr>
          <a:xfrm>
            <a:off x="1011311" y="4072516"/>
            <a:ext cx="2878250" cy="1008184"/>
          </a:xfrm>
          <a:prstGeom prst="wedgeRoundRectCallout">
            <a:avLst>
              <a:gd name="adj1" fmla="val 60084"/>
              <a:gd name="adj2" fmla="val -2122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"Change" </a:t>
            </a:r>
            <a:r>
              <a:rPr lang="zh-TW" altLang="en-US" dirty="0" smtClean="0"/>
              <a:t>發生在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Build</a:t>
            </a:r>
            <a:r>
              <a:rPr lang="zh-TW" altLang="en-US" dirty="0" smtClean="0"/>
              <a:t> </a:t>
            </a:r>
            <a:r>
              <a:rPr lang="en-US" altLang="zh-TW" dirty="0" smtClean="0"/>
              <a:t>Environment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545706" y="4600053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CI-Tool's Job</a:t>
            </a:r>
          </a:p>
        </p:txBody>
      </p:sp>
      <p:sp>
        <p:nvSpPr>
          <p:cNvPr id="7" name="矩形 6"/>
          <p:cNvSpPr/>
          <p:nvPr/>
        </p:nvSpPr>
        <p:spPr>
          <a:xfrm>
            <a:off x="6601448" y="4600053"/>
            <a:ext cx="1531816" cy="1016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MIS's Job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00228" y="3771241"/>
            <a:ext cx="1977294" cy="6449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DEV's Job</a:t>
            </a:r>
          </a:p>
          <a:p>
            <a:pPr algn="ctr"/>
            <a:r>
              <a:rPr lang="en-US" altLang="zh-TW" dirty="0" smtClean="0"/>
              <a:t>(change code)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83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zh-TW" altLang="en-US" dirty="0" smtClean="0"/>
              <a:t>如果容器不需要更新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&gt; </a:t>
            </a:r>
            <a:r>
              <a:rPr lang="zh-TW" altLang="en-US" dirty="0" smtClean="0"/>
              <a:t>就</a:t>
            </a:r>
            <a:r>
              <a:rPr lang="zh-TW" altLang="en-US" dirty="0"/>
              <a:t>不</a:t>
            </a:r>
            <a:r>
              <a:rPr lang="zh-TW" altLang="en-US" dirty="0" smtClean="0"/>
              <a:t>需要相關</a:t>
            </a:r>
            <a:r>
              <a:rPr lang="zh-TW" altLang="en-US" dirty="0"/>
              <a:t>的管理工具</a:t>
            </a:r>
            <a:r>
              <a:rPr lang="en-US" altLang="zh-TW" dirty="0"/>
              <a:t>…</a:t>
            </a:r>
          </a:p>
          <a:p>
            <a:r>
              <a:rPr lang="en-US" altLang="zh-TW" dirty="0" smtClean="0"/>
              <a:t>&gt; </a:t>
            </a:r>
            <a:r>
              <a:rPr lang="zh-TW" altLang="en-US" dirty="0" smtClean="0"/>
              <a:t>就</a:t>
            </a:r>
            <a:r>
              <a:rPr lang="zh-TW" altLang="en-US" dirty="0"/>
              <a:t>不需要任何遠端管理服務</a:t>
            </a:r>
            <a:r>
              <a:rPr lang="en-US" altLang="zh-TW" dirty="0"/>
              <a:t>…</a:t>
            </a:r>
          </a:p>
          <a:p>
            <a:r>
              <a:rPr lang="en-US" altLang="zh-TW" dirty="0" smtClean="0"/>
              <a:t>&gt; </a:t>
            </a:r>
            <a:r>
              <a:rPr lang="zh-TW" altLang="en-US" dirty="0" smtClean="0"/>
              <a:t>就</a:t>
            </a:r>
            <a:r>
              <a:rPr lang="zh-TW" altLang="en-US" dirty="0"/>
              <a:t>不需要過多的安全管控</a:t>
            </a:r>
            <a:r>
              <a:rPr lang="en-US" altLang="zh-TW" dirty="0"/>
              <a:t>…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如果一個容器</a:t>
            </a:r>
            <a:r>
              <a:rPr lang="zh-TW" altLang="en-US" dirty="0"/>
              <a:t>只</a:t>
            </a:r>
            <a:r>
              <a:rPr lang="zh-TW" altLang="en-US" dirty="0" smtClean="0"/>
              <a:t>封裝一個</a:t>
            </a:r>
            <a:r>
              <a:rPr lang="zh-TW" altLang="en-US" dirty="0"/>
              <a:t> </a:t>
            </a:r>
            <a:r>
              <a:rPr lang="en-US" altLang="zh-TW" dirty="0" smtClean="0"/>
              <a:t>APP:</a:t>
            </a:r>
            <a:endParaRPr lang="en-US" altLang="zh-TW" dirty="0"/>
          </a:p>
          <a:p>
            <a:r>
              <a:rPr lang="en-US" altLang="zh-TW" dirty="0" smtClean="0"/>
              <a:t>&gt;</a:t>
            </a:r>
            <a:r>
              <a:rPr lang="zh-TW" altLang="en-US" dirty="0" smtClean="0"/>
              <a:t> 就</a:t>
            </a:r>
            <a:r>
              <a:rPr lang="zh-TW" altLang="en-US" dirty="0"/>
              <a:t>不需要過多的安全機制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造句</a:t>
            </a:r>
            <a:r>
              <a:rPr lang="en-US" altLang="zh-TW" dirty="0" smtClean="0"/>
              <a:t>:</a:t>
            </a:r>
            <a:r>
              <a:rPr lang="zh-TW" altLang="en-US" dirty="0" smtClean="0"/>
              <a:t> 如果</a:t>
            </a:r>
            <a:r>
              <a:rPr lang="en-US" altLang="zh-TW" dirty="0" smtClean="0"/>
              <a:t>…</a:t>
            </a:r>
            <a:r>
              <a:rPr lang="en-US" altLang="zh-TW" dirty="0"/>
              <a:t>, </a:t>
            </a:r>
            <a:r>
              <a:rPr lang="zh-TW" altLang="en-US" dirty="0"/>
              <a:t>就</a:t>
            </a:r>
            <a:r>
              <a:rPr lang="en-US" altLang="zh-TW" dirty="0" smtClean="0"/>
              <a:t>…</a:t>
            </a:r>
            <a:r>
              <a:rPr lang="en-US" altLang="zh-TW" dirty="0"/>
              <a:t>, </a:t>
            </a:r>
            <a:r>
              <a:rPr lang="zh-TW" altLang="en-US" dirty="0"/>
              <a:t>就</a:t>
            </a:r>
            <a:r>
              <a:rPr lang="en-US" altLang="zh-TW" dirty="0" smtClean="0"/>
              <a:t>…</a:t>
            </a:r>
            <a:r>
              <a:rPr lang="en-US" altLang="zh-TW" dirty="0"/>
              <a:t>, </a:t>
            </a:r>
            <a:r>
              <a:rPr lang="zh-TW" altLang="en-US" dirty="0"/>
              <a:t>就</a:t>
            </a:r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0057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32302"/>
          </a:xfrm>
        </p:spPr>
        <p:txBody>
          <a:bodyPr/>
          <a:lstStyle/>
          <a:p>
            <a:r>
              <a:rPr lang="zh-TW" altLang="en-US" dirty="0"/>
              <a:t>優點</a:t>
            </a:r>
            <a:r>
              <a:rPr lang="en-US" altLang="zh-TW" dirty="0"/>
              <a:t>: </a:t>
            </a:r>
            <a:r>
              <a:rPr lang="zh-TW" altLang="en-US" dirty="0"/>
              <a:t>流程大幅簡化，</a:t>
            </a:r>
            <a:r>
              <a:rPr lang="en-US" altLang="zh-TW" dirty="0"/>
              <a:t>MIS </a:t>
            </a:r>
            <a:r>
              <a:rPr lang="zh-TW" altLang="en-US" dirty="0"/>
              <a:t>只管替換新的 </a:t>
            </a:r>
            <a:r>
              <a:rPr lang="en-US" altLang="zh-TW" dirty="0"/>
              <a:t>Images</a:t>
            </a:r>
          </a:p>
          <a:p>
            <a:r>
              <a:rPr lang="zh-TW" altLang="en-US" dirty="0"/>
              <a:t>優點</a:t>
            </a:r>
            <a:r>
              <a:rPr lang="en-US" altLang="zh-TW" dirty="0"/>
              <a:t>: </a:t>
            </a:r>
            <a:r>
              <a:rPr lang="zh-TW" altLang="en-US" dirty="0"/>
              <a:t>流程簡化就容易自動化</a:t>
            </a:r>
          </a:p>
          <a:p>
            <a:r>
              <a:rPr lang="zh-TW" altLang="en-US" dirty="0"/>
              <a:t>優點</a:t>
            </a:r>
            <a:r>
              <a:rPr lang="en-US" altLang="zh-TW" dirty="0"/>
              <a:t>: OS </a:t>
            </a:r>
            <a:r>
              <a:rPr lang="zh-TW" altLang="en-US" dirty="0"/>
              <a:t>可以大幅瘦身</a:t>
            </a:r>
          </a:p>
          <a:p>
            <a:endParaRPr lang="zh-TW" altLang="en-US" dirty="0"/>
          </a:p>
          <a:p>
            <a:r>
              <a:rPr lang="zh-TW" altLang="en-US" dirty="0"/>
              <a:t>缺點</a:t>
            </a:r>
            <a:r>
              <a:rPr lang="en-US" altLang="zh-TW" dirty="0"/>
              <a:t>: </a:t>
            </a:r>
            <a:r>
              <a:rPr lang="zh-TW" altLang="en-US" dirty="0"/>
              <a:t>改一行 </a:t>
            </a:r>
            <a:r>
              <a:rPr lang="en-US" altLang="zh-TW" dirty="0"/>
              <a:t>Code </a:t>
            </a:r>
            <a:r>
              <a:rPr lang="zh-TW" altLang="en-US" dirty="0"/>
              <a:t>就得重建一次 </a:t>
            </a:r>
            <a:r>
              <a:rPr lang="en-US" altLang="zh-TW" dirty="0"/>
              <a:t>image …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除非重建與部署 </a:t>
            </a:r>
            <a:r>
              <a:rPr lang="en-US" altLang="zh-TW" dirty="0"/>
              <a:t>image </a:t>
            </a:r>
            <a:r>
              <a:rPr lang="zh-TW" altLang="en-US" dirty="0"/>
              <a:t>很簡單又很快速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缺點</a:t>
            </a:r>
            <a:r>
              <a:rPr lang="en-US" altLang="zh-TW" dirty="0"/>
              <a:t>: </a:t>
            </a:r>
            <a:r>
              <a:rPr lang="zh-TW" altLang="en-US" dirty="0"/>
              <a:t>替換 </a:t>
            </a:r>
            <a:r>
              <a:rPr lang="en-US" altLang="zh-TW" dirty="0"/>
              <a:t>image </a:t>
            </a:r>
            <a:r>
              <a:rPr lang="zh-TW" altLang="en-US" dirty="0"/>
              <a:t>又慢又麻煩 </a:t>
            </a:r>
            <a:r>
              <a:rPr lang="en-US" altLang="zh-TW" dirty="0"/>
              <a:t>…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除非 </a:t>
            </a:r>
            <a:r>
              <a:rPr lang="en-US" altLang="zh-TW" dirty="0"/>
              <a:t>image </a:t>
            </a:r>
            <a:r>
              <a:rPr lang="zh-TW" altLang="en-US" dirty="0"/>
              <a:t>部署很容易</a:t>
            </a:r>
            <a:r>
              <a:rPr lang="en-US" altLang="zh-TW" dirty="0"/>
              <a:t>, </a:t>
            </a:r>
            <a:r>
              <a:rPr lang="zh-TW" altLang="en-US" dirty="0"/>
              <a:t>又能只更新差異的部分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只</a:t>
            </a:r>
            <a:r>
              <a:rPr lang="zh-TW" altLang="en-US" dirty="0"/>
              <a:t>改一行 </a:t>
            </a:r>
            <a:r>
              <a:rPr lang="en-US" altLang="zh-TW" dirty="0"/>
              <a:t>CODE</a:t>
            </a:r>
            <a:r>
              <a:rPr lang="zh-TW" altLang="en-US" dirty="0"/>
              <a:t>，就把整個容器</a:t>
            </a:r>
            <a:r>
              <a:rPr lang="zh-TW" altLang="en-US" dirty="0" smtClean="0"/>
              <a:t>換掉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047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269238" y="2084186"/>
            <a:ext cx="11005219" cy="1162178"/>
          </a:xfrm>
        </p:spPr>
        <p:txBody>
          <a:bodyPr/>
          <a:lstStyle/>
          <a:p>
            <a:r>
              <a:rPr lang="en-US" altLang="zh-TW" dirty="0" smtClean="0"/>
              <a:t>Q: </a:t>
            </a:r>
            <a:r>
              <a:rPr lang="zh-TW" altLang="en-US" dirty="0" smtClean="0"/>
              <a:t>容器如何做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</a:t>
            </a:r>
            <a:r>
              <a:rPr lang="en-US" altLang="zh-TW" dirty="0" smtClean="0"/>
              <a:t>Patch?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31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開發範例</a:t>
            </a:r>
            <a:r>
              <a:rPr lang="en-US" altLang="zh-TW" dirty="0" smtClean="0"/>
              <a:t>: IP2C.NET Service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12438" y="3154085"/>
            <a:ext cx="6215922" cy="5058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IP2C.ReverseProxy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1012438" y="3854478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3108722" y="3854478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5205006" y="3854478"/>
            <a:ext cx="2023354" cy="9824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IP2C.Worker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1012438" y="5041252"/>
            <a:ext cx="6215922" cy="61284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Storage: IP2C_data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endCxn id="5" idx="0"/>
          </p:cNvCxnSpPr>
          <p:nvPr/>
        </p:nvCxnSpPr>
        <p:spPr>
          <a:xfrm flipH="1">
            <a:off x="2024115" y="3659923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4120399" y="3659923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6216683" y="4827244"/>
            <a:ext cx="1" cy="19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4131364" y="4807788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2020461" y="4807788"/>
            <a:ext cx="0" cy="242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向右箭號 13"/>
          <p:cNvSpPr/>
          <p:nvPr/>
        </p:nvSpPr>
        <p:spPr>
          <a:xfrm rot="5400000">
            <a:off x="3858454" y="2502534"/>
            <a:ext cx="523890" cy="46313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41656" y="2521069"/>
            <a:ext cx="152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IP2C Rest API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2352584" y="1489665"/>
            <a:ext cx="3535629" cy="86005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Client</a:t>
            </a:r>
          </a:p>
          <a:p>
            <a:pPr algn="ctr"/>
            <a:endParaRPr lang="en-US" altLang="zh-TW" dirty="0"/>
          </a:p>
        </p:txBody>
      </p:sp>
      <p:sp>
        <p:nvSpPr>
          <p:cNvPr id="17" name="圓角矩形 16"/>
          <p:cNvSpPr/>
          <p:nvPr/>
        </p:nvSpPr>
        <p:spPr>
          <a:xfrm>
            <a:off x="2575230" y="1976398"/>
            <a:ext cx="3158836" cy="3020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 SDK</a:t>
            </a:r>
            <a:endParaRPr lang="zh-TW" altLang="en-US" dirty="0"/>
          </a:p>
        </p:txBody>
      </p:sp>
      <p:sp>
        <p:nvSpPr>
          <p:cNvPr id="18" name="雲朵形 17"/>
          <p:cNvSpPr/>
          <p:nvPr/>
        </p:nvSpPr>
        <p:spPr>
          <a:xfrm>
            <a:off x="9282802" y="3510788"/>
            <a:ext cx="2446317" cy="1669871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IP2C.org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stCxn id="18" idx="2"/>
            <a:endCxn id="7" idx="3"/>
          </p:cNvCxnSpPr>
          <p:nvPr/>
        </p:nvCxnSpPr>
        <p:spPr>
          <a:xfrm flipH="1">
            <a:off x="7228360" y="4345724"/>
            <a:ext cx="20620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7717246" y="3751009"/>
            <a:ext cx="1387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Download</a:t>
            </a:r>
          </a:p>
          <a:p>
            <a:r>
              <a:rPr lang="en-US" altLang="zh-TW" dirty="0" smtClean="0"/>
              <a:t>IP Database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93785" y="6447695"/>
            <a:ext cx="544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</a:t>
            </a:r>
            <a:r>
              <a:rPr lang="en-US" altLang="zh-TW">
                <a:solidFill>
                  <a:schemeClr val="bg1"/>
                </a:solidFill>
              </a:rPr>
              <a:t>://</a:t>
            </a:r>
            <a:r>
              <a:rPr lang="en-US" altLang="zh-TW" smtClean="0">
                <a:solidFill>
                  <a:schemeClr val="bg1"/>
                </a:solidFill>
              </a:rPr>
              <a:t>github.com/andrew0928/IP2C.NET.Service</a:t>
            </a:r>
            <a:endParaRPr lang="en-US" altLang="zh-TW" dirty="0" smtClean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3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容器如何做 </a:t>
            </a:r>
            <a:r>
              <a:rPr lang="en-US" altLang="zh-TW" dirty="0" smtClean="0"/>
              <a:t>"Windows</a:t>
            </a:r>
            <a:r>
              <a:rPr lang="zh-TW" altLang="en-US" dirty="0" smtClean="0"/>
              <a:t> </a:t>
            </a:r>
            <a:r>
              <a:rPr lang="en-US" altLang="zh-TW" dirty="0" smtClean="0"/>
              <a:t>Update"</a:t>
            </a:r>
            <a:r>
              <a:rPr lang="zh-TW" altLang="en-US" dirty="0" smtClean="0"/>
              <a:t> </a:t>
            </a:r>
            <a:r>
              <a:rPr lang="en-US" altLang="zh-TW" dirty="0" smtClean="0"/>
              <a:t>??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01168" y="6528816"/>
            <a:ext cx="719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https://stefanscherer.github.io/keep-your-windows-containers-up-to-date/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190" y="1845734"/>
            <a:ext cx="8210580" cy="4271110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2491991" y="3084844"/>
            <a:ext cx="7355394" cy="13766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根本不用做 </a:t>
            </a:r>
            <a:r>
              <a:rPr lang="en-US" altLang="zh-TW" dirty="0" smtClean="0"/>
              <a:t>Windows Update, </a:t>
            </a:r>
            <a:r>
              <a:rPr lang="zh-TW" altLang="en-US" dirty="0" smtClean="0"/>
              <a:t>直接換新的 </a:t>
            </a:r>
            <a:r>
              <a:rPr lang="en-US" altLang="zh-TW" dirty="0" smtClean="0"/>
              <a:t>Base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即可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365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如何替你的 </a:t>
            </a:r>
            <a:r>
              <a:rPr lang="en-US" altLang="zh-TW" dirty="0" smtClean="0"/>
              <a:t>APP</a:t>
            </a:r>
            <a:r>
              <a:rPr lang="zh-TW" altLang="en-US" dirty="0" smtClean="0"/>
              <a:t> 更換 </a:t>
            </a:r>
            <a:r>
              <a:rPr lang="en-US" altLang="zh-TW" dirty="0" smtClean="0"/>
              <a:t>OS</a:t>
            </a:r>
            <a:r>
              <a:rPr lang="zh-TW" altLang="en-US" dirty="0" smtClean="0"/>
              <a:t> 版本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1097280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58178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V1.0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4091689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152587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V1.1</a:t>
            </a:r>
            <a:endParaRPr lang="zh-TW" altLang="en-US" dirty="0"/>
          </a:p>
        </p:txBody>
      </p:sp>
      <p:sp>
        <p:nvSpPr>
          <p:cNvPr id="8" name="圓角矩形 7"/>
          <p:cNvSpPr/>
          <p:nvPr/>
        </p:nvSpPr>
        <p:spPr>
          <a:xfrm>
            <a:off x="8146996" y="1959428"/>
            <a:ext cx="2771335" cy="35872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9207894" y="558409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V2.0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1266092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10.0.14393.206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4261504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10.0.14393.206</a:t>
            </a:r>
            <a:endParaRPr lang="zh-TW" altLang="en-US" dirty="0"/>
          </a:p>
        </p:txBody>
      </p:sp>
      <p:sp>
        <p:nvSpPr>
          <p:cNvPr id="12" name="圓角矩形 11"/>
          <p:cNvSpPr/>
          <p:nvPr/>
        </p:nvSpPr>
        <p:spPr>
          <a:xfrm>
            <a:off x="8316811" y="4320791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</a:t>
            </a:r>
            <a:r>
              <a:rPr lang="en-US" altLang="zh-TW" b="1" dirty="0" smtClean="0">
                <a:solidFill>
                  <a:srgbClr val="FF0000"/>
                </a:solidFill>
              </a:rPr>
              <a:t>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1266092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1.0</a:t>
            </a:r>
            <a:endParaRPr lang="zh-TW" altLang="en-US" dirty="0"/>
          </a:p>
        </p:txBody>
      </p:sp>
      <p:sp>
        <p:nvSpPr>
          <p:cNvPr id="14" name="圓角矩形 13"/>
          <p:cNvSpPr/>
          <p:nvPr/>
        </p:nvSpPr>
        <p:spPr>
          <a:xfrm>
            <a:off x="4261504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1.1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8316810" y="3218263"/>
            <a:ext cx="2431701" cy="10249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MyAPP</a:t>
            </a:r>
            <a:r>
              <a:rPr lang="en-US" altLang="zh-TW" dirty="0" smtClean="0"/>
              <a:t> 2.0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4261503" y="4320791"/>
            <a:ext cx="2431701" cy="1024932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core</a:t>
            </a:r>
          </a:p>
          <a:p>
            <a:pPr algn="ctr"/>
            <a:r>
              <a:rPr lang="en-US" altLang="zh-TW" dirty="0" smtClean="0"/>
              <a:t>10.0.14393.</a:t>
            </a:r>
            <a:r>
              <a:rPr lang="en-US" altLang="zh-TW" b="1" dirty="0" smtClean="0">
                <a:solidFill>
                  <a:srgbClr val="FF0000"/>
                </a:solidFill>
              </a:rPr>
              <a:t>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152587" y="5584091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V1.1</a:t>
            </a:r>
            <a:r>
              <a:rPr lang="en-US" altLang="zh-TW" b="1" dirty="0" smtClean="0">
                <a:solidFill>
                  <a:srgbClr val="FF0000"/>
                </a:solidFill>
              </a:rPr>
              <a:t>-OS447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圓角矩形圖說文字 17"/>
          <p:cNvSpPr/>
          <p:nvPr/>
        </p:nvSpPr>
        <p:spPr>
          <a:xfrm>
            <a:off x="10047725" y="4976446"/>
            <a:ext cx="2144275" cy="1218082"/>
          </a:xfrm>
          <a:prstGeom prst="wedgeRoundRectCallout">
            <a:avLst>
              <a:gd name="adj1" fmla="val -37993"/>
              <a:gd name="adj2" fmla="val -7278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改變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 </a:t>
            </a:r>
            <a:r>
              <a:rPr lang="zh-TW" altLang="en-US" dirty="0" smtClean="0"/>
              <a:t>即可升級 </a:t>
            </a:r>
            <a:r>
              <a:rPr lang="en-US" altLang="zh-TW" dirty="0" smtClean="0"/>
              <a:t>OS</a:t>
            </a:r>
            <a:endParaRPr lang="zh-TW" altLang="en-US" dirty="0"/>
          </a:p>
        </p:txBody>
      </p:sp>
      <p:sp>
        <p:nvSpPr>
          <p:cNvPr id="19" name="圓角矩形圖說文字 18"/>
          <p:cNvSpPr/>
          <p:nvPr/>
        </p:nvSpPr>
        <p:spPr>
          <a:xfrm>
            <a:off x="6283875" y="4976446"/>
            <a:ext cx="2154577" cy="1218082"/>
          </a:xfrm>
          <a:prstGeom prst="wedgeRoundRectCallout">
            <a:avLst>
              <a:gd name="adj1" fmla="val -37993"/>
              <a:gd name="adj2" fmla="val -7278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(</a:t>
            </a:r>
            <a:r>
              <a:rPr lang="zh-TW" altLang="en-US" dirty="0" smtClean="0"/>
              <a:t>用 </a:t>
            </a:r>
            <a:r>
              <a:rPr lang="en-US" altLang="zh-TW" dirty="0" smtClean="0"/>
              <a:t>hotfix </a:t>
            </a:r>
            <a:r>
              <a:rPr lang="zh-TW" altLang="en-US" dirty="0" smtClean="0"/>
              <a:t>的流程</a:t>
            </a:r>
            <a:r>
              <a:rPr lang="en-US" altLang="zh-TW" dirty="0" smtClean="0"/>
              <a:t>)</a:t>
            </a:r>
            <a:r>
              <a:rPr lang="zh-TW" altLang="en-US" dirty="0" smtClean="0"/>
              <a:t>改變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,</a:t>
            </a:r>
            <a:r>
              <a:rPr lang="zh-TW" altLang="en-US" dirty="0" smtClean="0"/>
              <a:t> 即可升級 </a:t>
            </a:r>
            <a:r>
              <a:rPr lang="en-US" altLang="zh-TW" dirty="0" smtClean="0"/>
              <a:t>OS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57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#4. </a:t>
            </a:r>
            <a:r>
              <a:rPr lang="zh-TW" altLang="en-US" dirty="0" smtClean="0"/>
              <a:t>跨版本的單元測試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9337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3785" y="6463323"/>
            <a:ext cx="885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https://blog.chmouel.com/2014/11/10/use-cases-for-docker-driven-development/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097280" y="743803"/>
            <a:ext cx="10286071" cy="31542258"/>
            <a:chOff x="1060646" y="-12480647"/>
            <a:chExt cx="10286071" cy="3154225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0646" y="-12480647"/>
              <a:ext cx="10001250" cy="16002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/>
            <a:srcRect t="4030" b="-1"/>
            <a:stretch/>
          </p:blipFill>
          <p:spPr>
            <a:xfrm>
              <a:off x="1345467" y="3704493"/>
              <a:ext cx="10001250" cy="15357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01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1.04167E-6 -1.1164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643 L 1.04167E-6 -2.674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132" y="201758"/>
            <a:ext cx="7583156" cy="609274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0338" y="6451044"/>
            <a:ext cx="680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http://columns.chicken-house.net/2016/10/31/microservice5/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Unit Test Web API </a:t>
            </a:r>
            <a:r>
              <a:rPr lang="zh-TW" altLang="en-US" dirty="0" smtClean="0"/>
              <a:t>的困擾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3" y="1845734"/>
            <a:ext cx="10737264" cy="4023360"/>
          </a:xfrm>
          <a:prstGeom prst="rect">
            <a:avLst/>
          </a:prstGeom>
        </p:spPr>
      </p:pic>
      <p:sp>
        <p:nvSpPr>
          <p:cNvPr id="5" name="雲朵形圖說文字 4"/>
          <p:cNvSpPr/>
          <p:nvPr/>
        </p:nvSpPr>
        <p:spPr>
          <a:xfrm>
            <a:off x="4449451" y="544035"/>
            <a:ext cx="9634194" cy="4470481"/>
          </a:xfrm>
          <a:prstGeom prst="cloudCallout">
            <a:avLst>
              <a:gd name="adj1" fmla="val 14095"/>
              <a:gd name="adj2" fmla="val 510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3200" dirty="0" smtClean="0"/>
              <a:t>該怎麼測試 </a:t>
            </a:r>
            <a:r>
              <a:rPr lang="en-US" altLang="zh-TW" sz="3200" dirty="0" smtClean="0"/>
              <a:t>Load Balance </a:t>
            </a:r>
            <a:r>
              <a:rPr lang="zh-TW" altLang="en-US" sz="3200" dirty="0" smtClean="0"/>
              <a:t>的組態</a:t>
            </a:r>
            <a:r>
              <a:rPr lang="en-US" altLang="zh-TW" sz="3200" dirty="0" smtClean="0"/>
              <a:t>?</a:t>
            </a:r>
          </a:p>
          <a:p>
            <a:r>
              <a:rPr lang="zh-TW" altLang="en-US" sz="3200" dirty="0" smtClean="0"/>
              <a:t>該如何測試不同版本 </a:t>
            </a:r>
            <a:r>
              <a:rPr lang="en-US" altLang="zh-TW" sz="3200" dirty="0" smtClean="0"/>
              <a:t>API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/ SDK </a:t>
            </a:r>
            <a:r>
              <a:rPr lang="zh-TW" altLang="en-US" sz="3200" dirty="0" smtClean="0"/>
              <a:t>的相容性</a:t>
            </a:r>
            <a:r>
              <a:rPr lang="en-US" altLang="zh-TW" sz="3200" dirty="0"/>
              <a:t>?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30029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218801"/>
          </a:xfrm>
        </p:spPr>
        <p:txBody>
          <a:bodyPr/>
          <a:lstStyle/>
          <a:p>
            <a:endParaRPr lang="en-US" altLang="zh-TW" sz="4000" dirty="0"/>
          </a:p>
          <a:p>
            <a:r>
              <a:rPr lang="zh-TW" altLang="en-US" sz="4000" dirty="0"/>
              <a:t>問題</a:t>
            </a:r>
            <a:r>
              <a:rPr lang="en-US" altLang="zh-TW" sz="4000" dirty="0"/>
              <a:t>:</a:t>
            </a:r>
            <a:r>
              <a:rPr lang="zh-TW" altLang="en-US" sz="4000" dirty="0"/>
              <a:t> 如果 </a:t>
            </a:r>
            <a:r>
              <a:rPr lang="en-US" altLang="zh-TW" sz="4000" dirty="0"/>
              <a:t>API</a:t>
            </a:r>
            <a:r>
              <a:rPr lang="zh-TW" altLang="en-US" sz="4000" dirty="0"/>
              <a:t> 推出新版，測試程式也會改版。</a:t>
            </a:r>
            <a:endParaRPr lang="en-US" altLang="zh-TW" sz="4000" dirty="0"/>
          </a:p>
          <a:p>
            <a:r>
              <a:rPr lang="zh-TW" altLang="en-US" sz="4000" dirty="0"/>
              <a:t>該如何透過單元測試，確保新的 </a:t>
            </a:r>
            <a:r>
              <a:rPr lang="en-US" altLang="zh-TW" sz="4000" dirty="0"/>
              <a:t>API</a:t>
            </a:r>
            <a:r>
              <a:rPr lang="zh-TW" altLang="en-US" sz="4000" dirty="0"/>
              <a:t> 能跟舊的 </a:t>
            </a:r>
            <a:r>
              <a:rPr lang="en-US" altLang="zh-TW" sz="4000" dirty="0"/>
              <a:t>SDK</a:t>
            </a:r>
            <a:r>
              <a:rPr lang="zh-TW" altLang="en-US" sz="4000" dirty="0"/>
              <a:t> 相容</a:t>
            </a:r>
            <a:r>
              <a:rPr lang="en-US" altLang="zh-TW" sz="4000" dirty="0"/>
              <a:t>?</a:t>
            </a:r>
          </a:p>
          <a:p>
            <a:endParaRPr lang="en-US" altLang="zh-TW" sz="4000" dirty="0"/>
          </a:p>
          <a:p>
            <a:r>
              <a:rPr lang="zh-TW" altLang="en-US" sz="4000" dirty="0"/>
              <a:t>解法</a:t>
            </a:r>
            <a:r>
              <a:rPr lang="en-US" altLang="zh-TW" sz="4000" dirty="0"/>
              <a:t>:</a:t>
            </a:r>
            <a:r>
              <a:rPr lang="zh-TW" altLang="en-US" sz="4000" dirty="0"/>
              <a:t> 跨版本進行測試。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sz="4000" dirty="0"/>
              <a:t>拿</a:t>
            </a:r>
            <a:r>
              <a:rPr lang="zh-TW" altLang="en-US" sz="4000" b="1" dirty="0">
                <a:solidFill>
                  <a:srgbClr val="FF0000"/>
                </a:solidFill>
              </a:rPr>
              <a:t>舊版</a:t>
            </a:r>
            <a:r>
              <a:rPr lang="zh-TW" altLang="en-US" sz="4000" dirty="0"/>
              <a:t>的單元測試，驗證</a:t>
            </a:r>
            <a:r>
              <a:rPr lang="zh-TW" altLang="en-US" sz="4000" b="1" dirty="0">
                <a:solidFill>
                  <a:srgbClr val="FF0000"/>
                </a:solidFill>
              </a:rPr>
              <a:t>新版</a:t>
            </a:r>
            <a:r>
              <a:rPr lang="zh-TW" altLang="en-US" sz="4000" dirty="0"/>
              <a:t>的 </a:t>
            </a:r>
            <a:r>
              <a:rPr lang="en-US" altLang="zh-TW" sz="4000" dirty="0"/>
              <a:t>API</a:t>
            </a:r>
            <a:r>
              <a:rPr lang="zh-TW" altLang="en-US" sz="4000" dirty="0"/>
              <a:t> </a:t>
            </a:r>
            <a:r>
              <a:rPr lang="en-US" altLang="zh-TW" sz="4000" dirty="0"/>
              <a:t>..</a:t>
            </a:r>
            <a:endParaRPr lang="zh-TW" altLang="en-US" sz="4000" dirty="0"/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單元測試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確保跨版本相容性的做法</a:t>
            </a:r>
            <a:endParaRPr lang="zh-TW" altLang="en-US" dirty="0"/>
          </a:p>
        </p:txBody>
      </p:sp>
      <p:pic>
        <p:nvPicPr>
          <p:cNvPr id="4" name="Picture 2" descr="「清朝的劍斬明朝的官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630936"/>
            <a:ext cx="1005840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 bwMode="auto">
          <a:xfrm>
            <a:off x="5213023" y="4581427"/>
            <a:ext cx="1725105" cy="575035"/>
          </a:xfrm>
          <a:prstGeom prst="wedgeRound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SDK</a:t>
            </a:r>
            <a:endParaRPr lang="zh-TW" alt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圓角矩形圖說文字 6"/>
          <p:cNvSpPr/>
          <p:nvPr/>
        </p:nvSpPr>
        <p:spPr bwMode="auto">
          <a:xfrm>
            <a:off x="7579151" y="4581427"/>
            <a:ext cx="1725105" cy="575035"/>
          </a:xfrm>
          <a:prstGeom prst="wedgeRoundRectCallou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API</a:t>
            </a:r>
            <a:endParaRPr lang="zh-TW" alt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838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跨越版本的單元測</a:t>
            </a:r>
            <a:r>
              <a:rPr lang="zh-TW" altLang="en-US" dirty="0"/>
              <a:t>試</a:t>
            </a:r>
          </a:p>
        </p:txBody>
      </p:sp>
      <p:sp>
        <p:nvSpPr>
          <p:cNvPr id="4" name="矩形 3"/>
          <p:cNvSpPr/>
          <p:nvPr/>
        </p:nvSpPr>
        <p:spPr>
          <a:xfrm>
            <a:off x="542925" y="5087977"/>
            <a:ext cx="11049000" cy="251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82361" y="5279627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master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179800" y="527962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V2.1.2.0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816047" y="5279627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V3.0.0.0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441278" y="527962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V3.1.0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302496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7902821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636371" y="4972051"/>
            <a:ext cx="536330" cy="506728"/>
          </a:xfrm>
          <a:prstGeom prst="ellipse">
            <a:avLst/>
          </a:prstGeom>
          <a:solidFill>
            <a:srgbClr val="7F7F7F">
              <a:alpha val="10196"/>
            </a:srgb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5034224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5" name="圓角矩形 14"/>
          <p:cNvSpPr/>
          <p:nvPr/>
        </p:nvSpPr>
        <p:spPr>
          <a:xfrm>
            <a:off x="5034224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sp>
        <p:nvSpPr>
          <p:cNvPr id="16" name="圓角矩形 15"/>
          <p:cNvSpPr/>
          <p:nvPr/>
        </p:nvSpPr>
        <p:spPr>
          <a:xfrm>
            <a:off x="7536264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7536264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9294725" y="2009670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9294725" y="3348607"/>
            <a:ext cx="1155561" cy="7335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TEST</a:t>
            </a:r>
            <a:endParaRPr lang="zh-TW" altLang="en-US" dirty="0"/>
          </a:p>
        </p:txBody>
      </p:sp>
      <p:cxnSp>
        <p:nvCxnSpPr>
          <p:cNvPr id="39" name="直線單箭頭接點 38"/>
          <p:cNvCxnSpPr>
            <a:stCxn id="15" idx="0"/>
            <a:endCxn id="3" idx="2"/>
          </p:cNvCxnSpPr>
          <p:nvPr/>
        </p:nvCxnSpPr>
        <p:spPr>
          <a:xfrm flipV="1">
            <a:off x="5612005" y="2743200"/>
            <a:ext cx="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5" idx="0"/>
            <a:endCxn id="16" idx="2"/>
          </p:cNvCxnSpPr>
          <p:nvPr/>
        </p:nvCxnSpPr>
        <p:spPr>
          <a:xfrm flipV="1">
            <a:off x="5612005" y="2743200"/>
            <a:ext cx="250204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0"/>
            <a:endCxn id="16" idx="2"/>
          </p:cNvCxnSpPr>
          <p:nvPr/>
        </p:nvCxnSpPr>
        <p:spPr>
          <a:xfrm flipV="1">
            <a:off x="8114045" y="2743200"/>
            <a:ext cx="0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5" idx="0"/>
            <a:endCxn id="18" idx="2"/>
          </p:cNvCxnSpPr>
          <p:nvPr/>
        </p:nvCxnSpPr>
        <p:spPr>
          <a:xfrm flipV="1">
            <a:off x="5612005" y="2743200"/>
            <a:ext cx="4260501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7" idx="0"/>
            <a:endCxn id="18" idx="2"/>
          </p:cNvCxnSpPr>
          <p:nvPr/>
        </p:nvCxnSpPr>
        <p:spPr>
          <a:xfrm flipV="1">
            <a:off x="8114045" y="2743200"/>
            <a:ext cx="1758461" cy="605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9" idx="0"/>
            <a:endCxn id="18" idx="2"/>
          </p:cNvCxnSpPr>
          <p:nvPr/>
        </p:nvCxnSpPr>
        <p:spPr>
          <a:xfrm flipV="1">
            <a:off x="9872506" y="2743200"/>
            <a:ext cx="0" cy="60540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圓角矩形 62"/>
          <p:cNvSpPr/>
          <p:nvPr/>
        </p:nvSpPr>
        <p:spPr>
          <a:xfrm>
            <a:off x="5034224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4" name="圓角矩形 63"/>
          <p:cNvSpPr/>
          <p:nvPr/>
        </p:nvSpPr>
        <p:spPr>
          <a:xfrm>
            <a:off x="7536263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5" name="圓角矩形 64"/>
          <p:cNvSpPr/>
          <p:nvPr/>
        </p:nvSpPr>
        <p:spPr>
          <a:xfrm>
            <a:off x="9326755" y="4198063"/>
            <a:ext cx="1155561" cy="5519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62" name="圓角矩形圖說文字 61"/>
          <p:cNvSpPr/>
          <p:nvPr/>
        </p:nvSpPr>
        <p:spPr>
          <a:xfrm>
            <a:off x="1547446" y="1939332"/>
            <a:ext cx="3054699" cy="874206"/>
          </a:xfrm>
          <a:prstGeom prst="wedgeRoundRectCallout">
            <a:avLst>
              <a:gd name="adj1" fmla="val 59936"/>
              <a:gd name="adj2" fmla="val -1336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(server) </a:t>
            </a:r>
            <a:r>
              <a:rPr lang="zh-TW" altLang="en-US" dirty="0" smtClean="0"/>
              <a:t>可以容器化</a:t>
            </a:r>
            <a:endParaRPr lang="zh-TW" altLang="en-US" dirty="0"/>
          </a:p>
        </p:txBody>
      </p:sp>
      <p:sp>
        <p:nvSpPr>
          <p:cNvPr id="68" name="圓角矩形圖說文字 67"/>
          <p:cNvSpPr/>
          <p:nvPr/>
        </p:nvSpPr>
        <p:spPr>
          <a:xfrm>
            <a:off x="1547446" y="3344086"/>
            <a:ext cx="3054699" cy="874206"/>
          </a:xfrm>
          <a:prstGeom prst="wedgeRoundRectCallout">
            <a:avLst>
              <a:gd name="adj1" fmla="val 59936"/>
              <a:gd name="adj2" fmla="val -13362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測試程式也可以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43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#5. References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2800" dirty="0" smtClean="0"/>
              <a:t>其</a:t>
            </a:r>
            <a:r>
              <a:rPr lang="zh-TW" altLang="en-US" sz="2800" dirty="0"/>
              <a:t>他</a:t>
            </a:r>
            <a:r>
              <a:rPr lang="zh-TW" altLang="en-US" sz="2800" dirty="0" smtClean="0"/>
              <a:t>沒辦法擠進這個 </a:t>
            </a:r>
            <a:r>
              <a:rPr lang="en-US" altLang="zh-TW" sz="2800" dirty="0" smtClean="0"/>
              <a:t>session</a:t>
            </a:r>
            <a:r>
              <a:rPr lang="zh-TW" altLang="en-US" sz="2800" dirty="0" smtClean="0"/>
              <a:t> 的內容</a:t>
            </a:r>
            <a:r>
              <a:rPr lang="en-US" altLang="zh-TW" sz="2800" dirty="0" smtClean="0"/>
              <a:t>…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631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98" y="0"/>
            <a:ext cx="9437164" cy="103144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8380" y="6413500"/>
            <a:ext cx="1515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https://blogs.microsoft.com/firehose/2017/04/18/dockercon-2017-linux-containers-will-run-natively-on-windows-serer-with-hyper-v-isolation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0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傳統的開發方式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24" y="1189176"/>
            <a:ext cx="6087291" cy="4570393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3795085" y="1791255"/>
            <a:ext cx="2280062" cy="748146"/>
          </a:xfrm>
          <a:prstGeom prst="wedgeRoundRectCallout">
            <a:avLst>
              <a:gd name="adj1" fmla="val -69281"/>
              <a:gd name="adj2" fmla="val 96275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 </a:t>
            </a:r>
            <a:r>
              <a:rPr lang="en-US" altLang="zh-TW" dirty="0" smtClean="0"/>
              <a:t>IP2C</a:t>
            </a:r>
            <a:r>
              <a:rPr lang="zh-TW" altLang="en-US" dirty="0" smtClean="0"/>
              <a:t> </a:t>
            </a:r>
            <a:r>
              <a:rPr lang="en-US" altLang="zh-TW" dirty="0" smtClean="0"/>
              <a:t>solution</a:t>
            </a:r>
            <a:endParaRPr lang="zh-TW" alt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5901412" y="2165328"/>
            <a:ext cx="2382190" cy="748146"/>
          </a:xfrm>
          <a:prstGeom prst="wedgeRoundRectCallout">
            <a:avLst>
              <a:gd name="adj1" fmla="val -155780"/>
              <a:gd name="adj2" fmla="val 15246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處理 </a:t>
            </a:r>
            <a:r>
              <a:rPr lang="en-US" altLang="zh-TW" dirty="0" smtClean="0"/>
              <a:t>IP</a:t>
            </a:r>
            <a:r>
              <a:rPr lang="zh-TW" altLang="en-US" dirty="0" smtClean="0"/>
              <a:t> 資料庫的 </a:t>
            </a:r>
            <a:r>
              <a:rPr lang="en-US" altLang="zh-TW" dirty="0" smtClean="0"/>
              <a:t>LIB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6860938" y="2971452"/>
            <a:ext cx="2845328" cy="748146"/>
          </a:xfrm>
          <a:prstGeom prst="wedgeRoundRectCallout">
            <a:avLst>
              <a:gd name="adj1" fmla="val -171034"/>
              <a:gd name="adj2" fmla="val 87226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存取遠端 </a:t>
            </a:r>
            <a:r>
              <a:rPr lang="en-US" altLang="zh-TW" dirty="0" smtClean="0"/>
              <a:t>IP2C</a:t>
            </a:r>
            <a:r>
              <a:rPr lang="zh-TW" altLang="en-US" dirty="0" smtClean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的 </a:t>
            </a:r>
            <a:r>
              <a:rPr lang="en-US" altLang="zh-TW" dirty="0" smtClean="0"/>
              <a:t>Client</a:t>
            </a:r>
            <a:r>
              <a:rPr lang="zh-TW" altLang="en-US" dirty="0" smtClean="0"/>
              <a:t> </a:t>
            </a:r>
            <a:r>
              <a:rPr lang="en-US" altLang="zh-TW" dirty="0" smtClean="0"/>
              <a:t>SDK</a:t>
            </a:r>
            <a:endParaRPr lang="zh-TW" altLang="en-US" dirty="0"/>
          </a:p>
        </p:txBody>
      </p:sp>
      <p:sp>
        <p:nvSpPr>
          <p:cNvPr id="8" name="圓角矩形圖說文字 7"/>
          <p:cNvSpPr/>
          <p:nvPr/>
        </p:nvSpPr>
        <p:spPr>
          <a:xfrm>
            <a:off x="8419335" y="3940967"/>
            <a:ext cx="3177837" cy="748146"/>
          </a:xfrm>
          <a:prstGeom prst="wedgeRoundRectCallout">
            <a:avLst>
              <a:gd name="adj1" fmla="val -198371"/>
              <a:gd name="adj2" fmla="val 1219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提供</a:t>
            </a:r>
            <a:r>
              <a:rPr lang="zh-TW" altLang="en-US" dirty="0"/>
              <a:t> </a:t>
            </a:r>
            <a:r>
              <a:rPr lang="en-US" altLang="zh-TW" dirty="0" smtClean="0"/>
              <a:t>IP2C</a:t>
            </a:r>
            <a:r>
              <a:rPr lang="zh-TW" altLang="en-US" dirty="0"/>
              <a:t> </a:t>
            </a:r>
            <a:r>
              <a:rPr lang="en-US" altLang="zh-TW" dirty="0" smtClean="0"/>
              <a:t>API</a:t>
            </a:r>
            <a:r>
              <a:rPr lang="zh-TW" altLang="en-US" dirty="0" smtClean="0"/>
              <a:t> 的</a:t>
            </a:r>
            <a:r>
              <a:rPr lang="zh-TW" altLang="en-US" dirty="0"/>
              <a:t> </a:t>
            </a:r>
            <a:r>
              <a:rPr lang="en-US" altLang="zh-TW" dirty="0" smtClean="0"/>
              <a:t>Web</a:t>
            </a:r>
            <a:r>
              <a:rPr lang="zh-TW" altLang="en-US" dirty="0"/>
              <a:t> </a:t>
            </a:r>
            <a:r>
              <a:rPr lang="en-US" altLang="zh-TW" dirty="0" smtClean="0"/>
              <a:t>App</a:t>
            </a:r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9" name="圓角矩形圖說文字 8"/>
          <p:cNvSpPr/>
          <p:nvPr/>
        </p:nvSpPr>
        <p:spPr>
          <a:xfrm>
            <a:off x="7223490" y="4910482"/>
            <a:ext cx="3791792" cy="748146"/>
          </a:xfrm>
          <a:prstGeom prst="wedgeRoundRectCallout">
            <a:avLst>
              <a:gd name="adj1" fmla="val -146497"/>
              <a:gd name="adj2" fmla="val -60164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到 </a:t>
            </a:r>
            <a:r>
              <a:rPr lang="en-US" altLang="zh-TW" dirty="0" smtClean="0"/>
              <a:t>IP2C.org </a:t>
            </a:r>
            <a:r>
              <a:rPr lang="zh-TW" altLang="en-US" dirty="0" smtClean="0"/>
              <a:t>更新資料檔的 </a:t>
            </a:r>
            <a:r>
              <a:rPr lang="en-US" altLang="zh-TW" dirty="0" smtClean="0"/>
              <a:t>Worker</a:t>
            </a:r>
            <a:endParaRPr lang="zh-TW" altLang="en-US" dirty="0"/>
          </a:p>
        </p:txBody>
      </p:sp>
      <p:sp>
        <p:nvSpPr>
          <p:cNvPr id="10" name="圓角矩形圖說文字 9"/>
          <p:cNvSpPr/>
          <p:nvPr/>
        </p:nvSpPr>
        <p:spPr>
          <a:xfrm>
            <a:off x="4730265" y="5551051"/>
            <a:ext cx="4626100" cy="748146"/>
          </a:xfrm>
          <a:prstGeom prst="wedgeRoundRectCallout">
            <a:avLst>
              <a:gd name="adj1" fmla="val -82472"/>
              <a:gd name="adj2" fmla="val -102777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測試 </a:t>
            </a:r>
            <a:r>
              <a:rPr lang="en-US" altLang="zh-TW" dirty="0" smtClean="0"/>
              <a:t>IP2C.SDK, IP2C.NET </a:t>
            </a:r>
            <a:r>
              <a:rPr lang="zh-TW" altLang="en-US" dirty="0" smtClean="0"/>
              <a:t>的單元測試案例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30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86" y="289511"/>
            <a:ext cx="10677428" cy="1110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1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74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825500"/>
            <a:ext cx="1089392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044700" y="4826000"/>
            <a:ext cx="4660900" cy="673100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556500" y="4610100"/>
            <a:ext cx="1545838" cy="737447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Windows Server 2016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474200" y="4610100"/>
            <a:ext cx="1545838" cy="737447"/>
          </a:xfrm>
          <a:prstGeom prst="rect">
            <a:avLst/>
          </a:prstGeom>
          <a:solidFill>
            <a:srgbClr val="447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Linux Kit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6099349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smtClean="0"/>
              <a:t>Worker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4919227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739105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IP2C.</a:t>
            </a:r>
            <a:br>
              <a:rPr lang="en-US" altLang="zh-TW" dirty="0" smtClean="0"/>
            </a:b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9745784" y="1818752"/>
            <a:ext cx="1082989" cy="1477107"/>
          </a:xfrm>
          <a:prstGeom prst="roundRect">
            <a:avLst>
              <a:gd name="adj" fmla="val 6191"/>
            </a:avLst>
          </a:prstGeom>
          <a:solidFill>
            <a:srgbClr val="6FAE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/>
              <a:t>IP2C.</a:t>
            </a:r>
            <a:br>
              <a:rPr lang="en-US" altLang="zh-TW" sz="1600" dirty="0" smtClean="0"/>
            </a:br>
            <a:r>
              <a:rPr lang="en-US" altLang="zh-TW" sz="1600" dirty="0" err="1" smtClean="0"/>
              <a:t>RevProxy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1325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" name="群組 5"/>
          <p:cNvGrpSpPr/>
          <p:nvPr/>
        </p:nvGrpSpPr>
        <p:grpSpPr>
          <a:xfrm>
            <a:off x="1356360" y="286603"/>
            <a:ext cx="9540240" cy="9048014"/>
            <a:chOff x="1097280" y="286603"/>
            <a:chExt cx="6477000" cy="7154009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0" y="286603"/>
              <a:ext cx="6477000" cy="1143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7280" y="1296987"/>
              <a:ext cx="6248400" cy="6143625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317500" y="5969000"/>
            <a:ext cx="7019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http://columns.chicken-house.net/2017/07/25/wc-swarm-labs2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942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3.95833E-6 -0.4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98500" y="342900"/>
            <a:ext cx="10905896" cy="4826000"/>
          </a:xfrm>
          <a:prstGeom prst="roundRect">
            <a:avLst>
              <a:gd name="adj" fmla="val 63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WCS1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 bwMode="auto">
          <a:xfrm>
            <a:off x="10284643" y="782425"/>
            <a:ext cx="1069157" cy="4119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「windows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linux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598" y="3848099"/>
            <a:ext cx="842301" cy="10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825500" y="1919209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25500" y="2883654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ReverseProxy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288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320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5339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5247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43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0602449" y="2986763"/>
            <a:ext cx="482600" cy="3937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25500" y="939800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Worker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283200" y="1090691"/>
            <a:ext cx="4826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58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6985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WCS1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34544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WCS2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210300" y="342900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WCS3</a:t>
            </a:r>
            <a:endParaRPr lang="zh-TW" altLang="en-US" dirty="0"/>
          </a:p>
        </p:txBody>
      </p:sp>
      <p:pic>
        <p:nvPicPr>
          <p:cNvPr id="1026" name="Picture 2" descr="「windows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「windows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「windows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886200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96900" y="5486400"/>
            <a:ext cx="11201400" cy="317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Network: Ingress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8966200" y="330954"/>
            <a:ext cx="2565400" cy="4826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LCS4</a:t>
            </a:r>
            <a:endParaRPr lang="zh-TW" altLang="en-US" dirty="0"/>
          </a:p>
        </p:txBody>
      </p:sp>
      <p:pic>
        <p:nvPicPr>
          <p:cNvPr id="1028" name="Picture 4" descr="「linux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49" y="3811509"/>
            <a:ext cx="842301" cy="10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825500" y="1919209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WebAPI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25500" y="2883654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altLang="zh-TW" dirty="0" smtClean="0"/>
          </a:p>
          <a:p>
            <a:pPr algn="r"/>
            <a:endParaRPr lang="en-US" altLang="zh-TW" dirty="0"/>
          </a:p>
          <a:p>
            <a:r>
              <a:rPr lang="en-US" altLang="zh-TW" dirty="0" smtClean="0"/>
              <a:t>Service: </a:t>
            </a:r>
            <a:r>
              <a:rPr lang="en-US" altLang="zh-TW" dirty="0" err="1" smtClean="0"/>
              <a:t>ReverseProxy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288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4320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53390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75247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134350" y="2070100"/>
            <a:ext cx="4826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10602449" y="2986763"/>
            <a:ext cx="482600" cy="3937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825500" y="939800"/>
            <a:ext cx="105283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Service: Worker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5283200" y="1090691"/>
            <a:ext cx="482600" cy="39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27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9147"/>
          <a:stretch/>
        </p:blipFill>
        <p:spPr>
          <a:xfrm>
            <a:off x="2117969" y="155292"/>
            <a:ext cx="7956062" cy="615821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6534834"/>
            <a:ext cx="776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hlinkClick r:id="rId4"/>
              </a:rPr>
              <a:t>http://columns.chicken-house.net/2017/08/05/what-cicd-do-you-need/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142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 &amp; 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6720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altLang="zh-TW" dirty="0" smtClean="0"/>
              <a:t>Package Once,</a:t>
            </a:r>
            <a:br>
              <a:rPr lang="en-US" altLang="zh-TW" dirty="0" smtClean="0"/>
            </a:br>
            <a:r>
              <a:rPr lang="en-US" altLang="zh-TW" dirty="0" smtClean="0"/>
              <a:t>Run Everywhere!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4000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總結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zh-TW" altLang="en-US" sz="4000" dirty="0" smtClean="0"/>
              <a:t>開發人員一定要了解 </a:t>
            </a:r>
            <a:r>
              <a:rPr lang="en-US" altLang="zh-TW" sz="4000" dirty="0" smtClean="0"/>
              <a:t>Container</a:t>
            </a:r>
            <a:r>
              <a:rPr lang="zh-TW" altLang="en-US" sz="4000" dirty="0" smtClean="0"/>
              <a:t> 的原因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546502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4000" dirty="0"/>
              <a:t>高效能的虛擬化機制</a:t>
            </a:r>
            <a:endParaRPr lang="en-US" altLang="zh-TW" sz="40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4000" dirty="0"/>
              <a:t>通用的封裝格式 </a:t>
            </a:r>
            <a:r>
              <a:rPr lang="en-US" altLang="zh-TW" sz="4000" dirty="0"/>
              <a:t>(container images)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4000" dirty="0"/>
              <a:t>普及的 </a:t>
            </a:r>
            <a:r>
              <a:rPr lang="en-US" altLang="zh-TW" sz="4000" dirty="0"/>
              <a:t>Docker</a:t>
            </a:r>
            <a:r>
              <a:rPr lang="zh-TW" altLang="en-US" sz="4000" dirty="0"/>
              <a:t> </a:t>
            </a:r>
            <a:r>
              <a:rPr lang="en-US" altLang="zh-TW" sz="4000" dirty="0"/>
              <a:t>ECO-System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4000" dirty="0"/>
              <a:t>實踐 </a:t>
            </a:r>
            <a:r>
              <a:rPr lang="en-US" altLang="zh-TW" sz="4000" dirty="0"/>
              <a:t>DevOps </a:t>
            </a:r>
            <a:r>
              <a:rPr lang="zh-TW" altLang="en-US" sz="4000" dirty="0"/>
              <a:t>的最佳技術 </a:t>
            </a:r>
            <a:r>
              <a:rPr lang="en-US" altLang="zh-TW" sz="4000" dirty="0"/>
              <a:t>–</a:t>
            </a:r>
            <a:r>
              <a:rPr lang="zh-TW" altLang="en-US" sz="4000" dirty="0"/>
              <a:t> 容器化部署</a:t>
            </a:r>
            <a:endParaRPr lang="en-US" altLang="zh-TW" sz="4000" dirty="0"/>
          </a:p>
          <a:p>
            <a:pPr marL="514350" indent="-514350">
              <a:buFont typeface="+mj-lt"/>
              <a:buAutoNum type="arabicPeriod"/>
            </a:pPr>
            <a:endParaRPr lang="en-US" altLang="zh-TW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4000" dirty="0" smtClean="0"/>
              <a:t>跨越 </a:t>
            </a:r>
            <a:r>
              <a:rPr lang="en-US" altLang="zh-TW" sz="4000" dirty="0"/>
              <a:t>Linux / Windows </a:t>
            </a:r>
            <a:r>
              <a:rPr lang="zh-TW" altLang="en-US" sz="4000" dirty="0" smtClean="0"/>
              <a:t>的</a:t>
            </a:r>
            <a:r>
              <a:rPr lang="zh-TW" altLang="en-US" sz="4000" dirty="0"/>
              <a:t>容器</a:t>
            </a:r>
            <a:r>
              <a:rPr lang="zh-TW" altLang="en-US" sz="4000" dirty="0" smtClean="0"/>
              <a:t>技術</a:t>
            </a:r>
            <a:endParaRPr lang="en-US" altLang="zh-TW" sz="4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4000" dirty="0" smtClean="0"/>
              <a:t>.NET Framework </a:t>
            </a:r>
            <a:r>
              <a:rPr lang="zh-TW" altLang="en-US" sz="4000" dirty="0" smtClean="0"/>
              <a:t>也能適用的容器技術</a:t>
            </a:r>
            <a:endParaRPr lang="en-US" altLang="zh-TW" sz="4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051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/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marL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altLang="zh-TW" sz="8800" dirty="0" smtClean="0"/>
          </a:p>
          <a:p>
            <a:endParaRPr lang="en-US" altLang="zh-TW" sz="7200" dirty="0"/>
          </a:p>
          <a:p>
            <a:r>
              <a:rPr lang="zh-TW" altLang="en-US" sz="8800" dirty="0" smtClean="0"/>
              <a:t>謝謝大家 </a:t>
            </a:r>
            <a:r>
              <a:rPr lang="zh-TW" altLang="en-US" sz="8800" dirty="0" smtClean="0">
                <a:sym typeface="Wingdings" panose="05000000000000000000" pitchFamily="2" charset="2"/>
              </a:rPr>
              <a:t></a:t>
            </a:r>
            <a:endParaRPr lang="zh-TW" altLang="en-US" sz="8800" dirty="0"/>
          </a:p>
        </p:txBody>
      </p:sp>
      <p:sp>
        <p:nvSpPr>
          <p:cNvPr id="7" name="副標題 4"/>
          <p:cNvSpPr txBox="1">
            <a:spLocks/>
          </p:cNvSpPr>
          <p:nvPr/>
        </p:nvSpPr>
        <p:spPr>
          <a:xfrm>
            <a:off x="1100051" y="4455620"/>
            <a:ext cx="10058400" cy="205511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請支持 安德魯的部落格 </a:t>
            </a:r>
            <a:r>
              <a:rPr lang="en-US" altLang="zh-TW" dirty="0" smtClean="0"/>
              <a:t>~</a:t>
            </a:r>
          </a:p>
          <a:p>
            <a:r>
              <a:rPr lang="en-US" altLang="zh-TW" dirty="0" smtClean="0"/>
              <a:t>https://</a:t>
            </a:r>
            <a:r>
              <a:rPr lang="en-US" altLang="zh-TW" dirty="0" smtClean="0">
                <a:solidFill>
                  <a:schemeClr val="tx1"/>
                </a:solidFill>
              </a:rPr>
              <a:t>www.facebook.com/</a:t>
            </a:r>
            <a:r>
              <a:rPr lang="en-US" altLang="zh-TW" b="1" dirty="0" smtClean="0">
                <a:solidFill>
                  <a:schemeClr val="tx1"/>
                </a:solidFill>
              </a:rPr>
              <a:t>andrew.blog.0928</a:t>
            </a:r>
            <a:endParaRPr lang="zh-TW" altLang="en-US" dirty="0" smtClean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009" y="912925"/>
            <a:ext cx="3281680" cy="3281680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>
            <a:off x="867266" y="4325112"/>
            <a:ext cx="1069942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62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碰到的困難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9241" y="1189178"/>
            <a:ext cx="11653521" cy="4709944"/>
          </a:xfrm>
        </p:spPr>
        <p:txBody>
          <a:bodyPr/>
          <a:lstStyle/>
          <a:p>
            <a:r>
              <a:rPr lang="zh-TW" altLang="en-US" dirty="0" smtClean="0"/>
              <a:t>我</a:t>
            </a:r>
            <a:r>
              <a:rPr lang="zh-TW" altLang="en-US" dirty="0"/>
              <a:t>怎麼 </a:t>
            </a:r>
            <a:r>
              <a:rPr lang="en-US" altLang="zh-TW" dirty="0"/>
              <a:t>"</a:t>
            </a:r>
            <a:r>
              <a:rPr lang="zh-TW" altLang="en-US" dirty="0"/>
              <a:t>很容易</a:t>
            </a:r>
            <a:r>
              <a:rPr lang="en-US" altLang="zh-TW" dirty="0"/>
              <a:t>" </a:t>
            </a:r>
            <a:r>
              <a:rPr lang="zh-TW" altLang="en-US" dirty="0"/>
              <a:t>的在本機測試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我怎麼 </a:t>
            </a:r>
            <a:r>
              <a:rPr lang="en-US" altLang="zh-TW" dirty="0"/>
              <a:t>"</a:t>
            </a:r>
            <a:r>
              <a:rPr lang="zh-TW" altLang="en-US" dirty="0"/>
              <a:t>很容易</a:t>
            </a:r>
            <a:r>
              <a:rPr lang="en-US" altLang="zh-TW" dirty="0"/>
              <a:t>" </a:t>
            </a:r>
            <a:r>
              <a:rPr lang="zh-TW" altLang="en-US" dirty="0"/>
              <a:t>的建置本機測試環境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我怎麼 </a:t>
            </a:r>
            <a:r>
              <a:rPr lang="en-US" altLang="zh-TW" dirty="0"/>
              <a:t>"</a:t>
            </a:r>
            <a:r>
              <a:rPr lang="zh-TW" altLang="en-US" dirty="0"/>
              <a:t>很容易</a:t>
            </a:r>
            <a:r>
              <a:rPr lang="en-US" altLang="zh-TW" dirty="0"/>
              <a:t>" </a:t>
            </a:r>
            <a:r>
              <a:rPr lang="zh-TW" altLang="en-US" dirty="0"/>
              <a:t>的部署及更新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實際執行的規模，會影響我的開發架構嗎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我該將 </a:t>
            </a:r>
            <a:r>
              <a:rPr lang="en-US" altLang="zh-TW" dirty="0"/>
              <a:t>Worker </a:t>
            </a:r>
            <a:r>
              <a:rPr lang="zh-TW" altLang="en-US" dirty="0"/>
              <a:t>開發成 </a:t>
            </a:r>
            <a:r>
              <a:rPr lang="en-US" altLang="zh-TW" dirty="0"/>
              <a:t>Windows Service </a:t>
            </a:r>
            <a:r>
              <a:rPr lang="zh-TW" altLang="en-US" dirty="0"/>
              <a:t>嗎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我該怎麼處理 </a:t>
            </a:r>
            <a:r>
              <a:rPr lang="en-US" altLang="zh-TW" dirty="0"/>
              <a:t>Load Balance </a:t>
            </a:r>
            <a:r>
              <a:rPr lang="zh-TW" altLang="en-US" dirty="0"/>
              <a:t>的問題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我該怎麼處理 </a:t>
            </a:r>
            <a:r>
              <a:rPr lang="en-US" altLang="zh-TW" dirty="0"/>
              <a:t>Logs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19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148AE-22F2-430C-AC4D-A467BDA1C3C4}"/>
              </a:ext>
            </a:extLst>
          </p:cNvPr>
          <p:cNvSpPr txBox="1"/>
          <p:nvPr/>
        </p:nvSpPr>
        <p:spPr>
          <a:xfrm>
            <a:off x="2641600" y="1533236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#1. </a:t>
            </a:r>
            <a:r>
              <a:rPr lang="zh-TW" altLang="en-US" dirty="0"/>
              <a:t>容器化的封裝</a:t>
            </a:r>
          </a:p>
        </p:txBody>
      </p:sp>
    </p:spTree>
    <p:extLst>
      <p:ext uri="{BB962C8B-B14F-4D97-AF65-F5344CB8AC3E}">
        <p14:creationId xmlns:p14="http://schemas.microsoft.com/office/powerpoint/2010/main" val="594675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VM</a:t>
            </a:r>
            <a:r>
              <a:rPr lang="zh-TW" altLang="en-US" dirty="0" smtClean="0"/>
              <a:t> </a:t>
            </a:r>
            <a:r>
              <a:rPr lang="en-US" altLang="zh-TW" dirty="0" smtClean="0"/>
              <a:t>vs Container: </a:t>
            </a:r>
            <a:r>
              <a:rPr lang="zh-TW" altLang="en-US" dirty="0" smtClean="0"/>
              <a:t>如何封裝 </a:t>
            </a:r>
            <a:r>
              <a:rPr lang="en-US" altLang="zh-TW" dirty="0" smtClean="0"/>
              <a:t>web application?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93466" y="1650422"/>
            <a:ext cx="4405745" cy="42394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Virtual Machine (Manual or </a:t>
            </a:r>
            <a:r>
              <a:rPr lang="en-US" altLang="zh-TW" dirty="0" err="1" smtClean="0"/>
              <a:t>powershell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59720" y="4607378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安裝</a:t>
            </a:r>
            <a:r>
              <a:rPr lang="zh-TW" altLang="en-US" dirty="0"/>
              <a:t> </a:t>
            </a:r>
            <a:r>
              <a:rPr lang="en-US" altLang="zh-TW" dirty="0" smtClean="0"/>
              <a:t>windows</a:t>
            </a:r>
            <a:r>
              <a:rPr lang="zh-TW" altLang="en-US" dirty="0"/>
              <a:t> </a:t>
            </a:r>
            <a:r>
              <a:rPr lang="en-US" altLang="zh-TW" dirty="0" smtClean="0"/>
              <a:t>server</a:t>
            </a:r>
            <a:r>
              <a:rPr lang="zh-TW" altLang="en-US" dirty="0"/>
              <a:t> </a:t>
            </a:r>
            <a:r>
              <a:rPr lang="en-US" altLang="zh-TW" dirty="0" smtClean="0"/>
              <a:t>201</a:t>
            </a:r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59720" y="3669227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安裝 </a:t>
            </a:r>
            <a:r>
              <a:rPr lang="en-US" altLang="zh-TW" dirty="0" smtClean="0"/>
              <a:t>IIS &amp; </a:t>
            </a:r>
            <a:r>
              <a:rPr lang="zh-TW" altLang="en-US" dirty="0" smtClean="0"/>
              <a:t>相關元件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59720" y="2744733"/>
            <a:ext cx="4037611" cy="783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r>
              <a:rPr lang="zh-TW" altLang="en-US" dirty="0" smtClean="0"/>
              <a:t> </a:t>
            </a:r>
            <a:r>
              <a:rPr lang="en-US" altLang="zh-TW" dirty="0" smtClean="0"/>
              <a:t>IP2C.WebAPI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059720" y="1806582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Configuration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080511" y="3360469"/>
            <a:ext cx="4405745" cy="25294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Container Image (define: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246765" y="4607379"/>
            <a:ext cx="4037611" cy="7837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Base Image: Microsoft/</a:t>
            </a:r>
            <a:r>
              <a:rPr lang="en-US" altLang="zh-TW" dirty="0" err="1" smtClean="0"/>
              <a:t>ASPNET:latest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246765" y="3669228"/>
            <a:ext cx="4037611" cy="783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COPY</a:t>
            </a:r>
            <a:r>
              <a:rPr lang="zh-TW" altLang="en-US" dirty="0" smtClean="0"/>
              <a:t> </a:t>
            </a:r>
            <a:r>
              <a:rPr lang="en-US" altLang="zh-TW" dirty="0" smtClean="0"/>
              <a:t>IP2C.WebAPI</a:t>
            </a:r>
            <a:br>
              <a:rPr lang="en-US" altLang="zh-TW" dirty="0" smtClean="0"/>
            </a:br>
            <a:r>
              <a:rPr lang="en-US" altLang="zh-TW" dirty="0" smtClean="0"/>
              <a:t>(with default configuration)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548593" y="1450329"/>
            <a:ext cx="61350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直接定義 </a:t>
            </a:r>
            <a:r>
              <a:rPr lang="en-US" altLang="zh-TW" dirty="0" err="1" smtClean="0"/>
              <a:t>dockerfile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可以根據別人已經定義好的 </a:t>
            </a:r>
            <a:r>
              <a:rPr lang="en-US" altLang="zh-TW" dirty="0" smtClean="0"/>
              <a:t>image </a:t>
            </a:r>
            <a:r>
              <a:rPr lang="zh-TW" altLang="en-US" dirty="0" smtClean="0"/>
              <a:t>為</a:t>
            </a:r>
            <a:endParaRPr lang="en-US" altLang="zh-TW" dirty="0" smtClean="0"/>
          </a:p>
          <a:p>
            <a:r>
              <a:rPr lang="zh-TW" altLang="en-US" dirty="0" smtClean="0"/>
              <a:t>基礎，加上自己定義的 </a:t>
            </a:r>
            <a:r>
              <a:rPr lang="en-US" altLang="zh-TW" dirty="0" smtClean="0"/>
              <a:t>action</a:t>
            </a:r>
            <a:r>
              <a:rPr lang="zh-TW" altLang="en-US" dirty="0" smtClean="0"/>
              <a:t> 疊加上去 </a:t>
            </a:r>
            <a:r>
              <a:rPr lang="en-US" altLang="zh-TW" dirty="0" smtClean="0"/>
              <a:t>(layer)</a:t>
            </a:r>
            <a:r>
              <a:rPr lang="zh-TW" altLang="en-US" dirty="0" smtClean="0"/>
              <a:t>。要更新時</a:t>
            </a:r>
            <a:endParaRPr lang="en-US" altLang="zh-TW" dirty="0" smtClean="0"/>
          </a:p>
          <a:p>
            <a:r>
              <a:rPr lang="zh-TW" altLang="en-US" dirty="0" smtClean="0"/>
              <a:t>只需要重新</a:t>
            </a:r>
            <a:r>
              <a:rPr lang="zh-TW" altLang="en-US" dirty="0"/>
              <a:t> </a:t>
            </a:r>
            <a:r>
              <a:rPr lang="en-US" altLang="zh-TW" dirty="0" smtClean="0"/>
              <a:t>build</a:t>
            </a:r>
            <a:r>
              <a:rPr lang="zh-TW" altLang="en-US" dirty="0"/>
              <a:t> </a:t>
            </a:r>
            <a:r>
              <a:rPr lang="en-US" altLang="zh-TW" dirty="0" smtClean="0"/>
              <a:t>image,</a:t>
            </a:r>
            <a:r>
              <a:rPr lang="zh-TW" altLang="en-US" dirty="0" smtClean="0"/>
              <a:t> 不需要重新安裝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Container </a:t>
            </a:r>
            <a:r>
              <a:rPr lang="zh-TW" altLang="en-US" dirty="0" smtClean="0"/>
              <a:t>內的環境已經受到控制，因此絕大部分的</a:t>
            </a:r>
            <a:endParaRPr lang="en-US" altLang="zh-TW" dirty="0" smtClean="0"/>
          </a:p>
          <a:p>
            <a:r>
              <a:rPr lang="zh-TW" altLang="en-US" dirty="0" smtClean="0"/>
              <a:t>設定資訊都可以直接定好。其餘可以靠 </a:t>
            </a:r>
            <a:r>
              <a:rPr lang="en-US" altLang="zh-TW" dirty="0" smtClean="0"/>
              <a:t>container</a:t>
            </a:r>
            <a:r>
              <a:rPr lang="zh-TW" altLang="en-US" dirty="0" smtClean="0"/>
              <a:t> </a:t>
            </a:r>
            <a:r>
              <a:rPr lang="en-US" altLang="zh-TW" dirty="0" smtClean="0"/>
              <a:t>engine</a:t>
            </a:r>
          </a:p>
          <a:p>
            <a:r>
              <a:rPr lang="zh-TW" altLang="en-US" dirty="0" smtClean="0"/>
              <a:t>在部署時重新導向即可，包含 </a:t>
            </a:r>
            <a:r>
              <a:rPr lang="en-US" altLang="zh-TW" dirty="0" smtClean="0"/>
              <a:t>network, volume, </a:t>
            </a:r>
            <a:r>
              <a:rPr lang="en-US" altLang="zh-TW" dirty="0" err="1" smtClean="0"/>
              <a:t>env</a:t>
            </a:r>
            <a:r>
              <a:rPr lang="en-US" altLang="zh-TW" dirty="0" smtClean="0"/>
              <a:t> var..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5385" y="6455508"/>
            <a:ext cx="958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windowsservercore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image: https://hub.docker.com/r/microsoft/windowsservercore/tags/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3466" y="1650422"/>
            <a:ext cx="4405744" cy="423949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執行速度慢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分鐘 </a:t>
            </a:r>
            <a:r>
              <a:rPr lang="en-US" altLang="zh-TW" sz="2400" dirty="0" smtClean="0">
                <a:latin typeface="+mj-ea"/>
                <a:ea typeface="+mj-ea"/>
              </a:rPr>
              <a:t>~</a:t>
            </a:r>
            <a:r>
              <a:rPr lang="zh-TW" altLang="en-US" sz="2400" dirty="0" smtClean="0">
                <a:latin typeface="+mj-ea"/>
                <a:ea typeface="+mj-ea"/>
              </a:rPr>
              <a:t> 小時等級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難以自動化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需要寫複雜的</a:t>
            </a:r>
            <a:r>
              <a:rPr lang="zh-TW" altLang="en-US" sz="2400" dirty="0">
                <a:latin typeface="+mj-ea"/>
                <a:ea typeface="+mj-ea"/>
              </a:rPr>
              <a:t> </a:t>
            </a:r>
            <a:r>
              <a:rPr lang="en-US" altLang="zh-TW" sz="2400" dirty="0" smtClean="0">
                <a:latin typeface="+mj-ea"/>
                <a:ea typeface="+mj-ea"/>
              </a:rPr>
              <a:t>script,</a:t>
            </a:r>
            <a:r>
              <a:rPr lang="zh-TW" altLang="en-US" sz="2400" dirty="0" smtClean="0">
                <a:latin typeface="+mj-ea"/>
                <a:ea typeface="+mj-ea"/>
              </a:rPr>
              <a:t> 或是乾脆人工操作</a:t>
            </a:r>
            <a:r>
              <a:rPr lang="en-US" altLang="zh-TW" sz="2400" dirty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80512" y="3360468"/>
            <a:ext cx="4405744" cy="252944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執行速度快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秒 </a:t>
            </a:r>
            <a:r>
              <a:rPr lang="en-US" altLang="zh-TW" sz="2400" dirty="0" smtClean="0">
                <a:latin typeface="+mj-ea"/>
                <a:ea typeface="+mj-ea"/>
              </a:rPr>
              <a:t>~</a:t>
            </a:r>
            <a:r>
              <a:rPr lang="zh-TW" altLang="en-US" sz="2400" dirty="0" smtClean="0">
                <a:latin typeface="+mj-ea"/>
                <a:ea typeface="+mj-ea"/>
              </a:rPr>
              <a:t> 分鐘等級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</a:p>
          <a:p>
            <a:pPr algn="ctr"/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zh-TW" altLang="en-US" sz="2400" dirty="0" smtClean="0">
                <a:latin typeface="+mj-ea"/>
                <a:ea typeface="+mj-ea"/>
              </a:rPr>
              <a:t>自動化非常容易</a:t>
            </a:r>
            <a:endParaRPr lang="en-US" altLang="zh-TW" sz="2400" dirty="0" smtClean="0">
              <a:latin typeface="+mj-ea"/>
              <a:ea typeface="+mj-ea"/>
            </a:endParaRPr>
          </a:p>
          <a:p>
            <a:pPr algn="ctr"/>
            <a:r>
              <a:rPr lang="en-US" altLang="zh-TW" sz="2400" dirty="0" smtClean="0">
                <a:latin typeface="+mj-ea"/>
                <a:ea typeface="+mj-ea"/>
              </a:rPr>
              <a:t>(</a:t>
            </a:r>
            <a:r>
              <a:rPr lang="zh-TW" altLang="en-US" sz="2400" dirty="0" smtClean="0">
                <a:latin typeface="+mj-ea"/>
                <a:ea typeface="+mj-ea"/>
              </a:rPr>
              <a:t>定義 </a:t>
            </a:r>
            <a:r>
              <a:rPr lang="en-US" altLang="zh-TW" sz="2400" dirty="0" err="1" smtClean="0">
                <a:latin typeface="+mj-ea"/>
                <a:ea typeface="+mj-ea"/>
              </a:rPr>
              <a:t>dockerfile</a:t>
            </a:r>
            <a:r>
              <a:rPr lang="en-US" altLang="zh-TW" sz="2400" dirty="0" smtClean="0">
                <a:latin typeface="+mj-ea"/>
                <a:ea typeface="+mj-ea"/>
              </a:rPr>
              <a:t>)</a:t>
            </a:r>
            <a:endParaRPr lang="zh-TW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85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4" grpId="0"/>
      <p:bldP spid="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Dockerfile</a:t>
            </a:r>
            <a:r>
              <a:rPr lang="en-US" altLang="zh-TW" dirty="0" smtClean="0"/>
              <a:t> Sample: IP2C.WebAPI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70" y="1189176"/>
            <a:ext cx="11387462" cy="472579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5385" y="6455508"/>
            <a:ext cx="958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windowsservercore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image: https://hub.docker.com/r/microsoft/windowsservercore/tags/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如何封裝 </a:t>
            </a:r>
            <a:r>
              <a:rPr lang="en-US" altLang="zh-TW" dirty="0" smtClean="0"/>
              <a:t>Job?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開發階段，直接簡化成 </a:t>
            </a:r>
            <a:r>
              <a:rPr lang="en-US" altLang="zh-TW" sz="2800" dirty="0" smtClean="0"/>
              <a:t>Console Application </a:t>
            </a:r>
            <a:r>
              <a:rPr lang="zh-TW" altLang="en-US" sz="2800" dirty="0" smtClean="0"/>
              <a:t>即可。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2800" dirty="0" smtClean="0"/>
              <a:t>透過 </a:t>
            </a:r>
            <a:r>
              <a:rPr lang="en-US" altLang="zh-TW" sz="2800" dirty="0" smtClean="0"/>
              <a:t>container </a:t>
            </a:r>
            <a:r>
              <a:rPr lang="zh-TW" altLang="en-US" sz="2800" dirty="0" smtClean="0"/>
              <a:t>的封裝，</a:t>
            </a:r>
            <a:r>
              <a:rPr lang="en-US" altLang="zh-TW" sz="2800" dirty="0" smtClean="0"/>
              <a:t>container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已經直接提供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start | stop | continue | pause | restart </a:t>
            </a:r>
            <a:r>
              <a:rPr lang="zh-TW" altLang="en-US" sz="2800" dirty="0" smtClean="0"/>
              <a:t>等等控制機制。</a:t>
            </a:r>
            <a:endParaRPr lang="en-US" altLang="zh-TW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smtClean="0"/>
              <a:t>Console </a:t>
            </a:r>
            <a:r>
              <a:rPr lang="zh-TW" altLang="en-US" sz="2800" dirty="0" smtClean="0"/>
              <a:t>的 </a:t>
            </a:r>
            <a:r>
              <a:rPr lang="en-US" altLang="zh-TW" sz="2800" dirty="0" smtClean="0"/>
              <a:t>STDOUT, </a:t>
            </a:r>
            <a:r>
              <a:rPr lang="zh-TW" altLang="en-US" sz="2800" dirty="0" smtClean="0"/>
              <a:t>已經被 </a:t>
            </a:r>
            <a:r>
              <a:rPr lang="en-US" altLang="zh-TW" sz="2800" dirty="0" smtClean="0"/>
              <a:t>container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engine</a:t>
            </a:r>
            <a:r>
              <a:rPr lang="zh-TW" altLang="en-US" sz="2800" dirty="0" smtClean="0"/>
              <a:t> 統一管理。日誌型態的訊息直接輸出到 </a:t>
            </a:r>
            <a:r>
              <a:rPr lang="en-US" altLang="zh-TW" sz="2800" dirty="0" smtClean="0"/>
              <a:t>console</a:t>
            </a:r>
            <a:r>
              <a:rPr lang="zh-TW" altLang="en-US" sz="2800" dirty="0" smtClean="0"/>
              <a:t> 即可，不須額外定義其他的 </a:t>
            </a:r>
            <a:r>
              <a:rPr lang="en-US" altLang="zh-TW" sz="2800" dirty="0" smtClean="0"/>
              <a:t>log</a:t>
            </a:r>
            <a:r>
              <a:rPr lang="zh-TW" altLang="en-US" sz="2800" dirty="0" smtClean="0"/>
              <a:t> 機制。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331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nect_2016_Template_Light">
  <a:themeElements>
    <a:clrScheme name="Custom 1">
      <a:dk1>
        <a:srgbClr val="505050"/>
      </a:dk1>
      <a:lt1>
        <a:srgbClr val="FFFFFF"/>
      </a:lt1>
      <a:dk2>
        <a:srgbClr val="6E3382"/>
      </a:dk2>
      <a:lt2>
        <a:srgbClr val="FFFFFF"/>
      </a:lt2>
      <a:accent1>
        <a:srgbClr val="6E3382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b0e4521d-181b-4aee-b4a8-952b2bc14729">scothu@microsoft.com</LastSharedByUser>
    <SharedWithUsers xmlns="b0e4521d-181b-4aee-b4a8-952b2bc14729">
      <UserInfo>
        <DisplayName>Diego Vega</DisplayName>
        <AccountId>30</AccountId>
        <AccountType/>
      </UserInfo>
      <UserInfo>
        <DisplayName>Daniel Roth</DisplayName>
        <AccountId>31</AccountId>
        <AccountType/>
      </UserInfo>
      <UserInfo>
        <DisplayName>Kasey Uhlenhuth</DisplayName>
        <AccountId>32</AccountId>
        <AccountType/>
      </UserInfo>
      <UserInfo>
        <DisplayName>Andrew Hall (DEVDIV)</DisplayName>
        <AccountId>33</AccountId>
        <AccountType/>
      </UserInfo>
    </SharedWithUsers>
    <LastSharedByTime xmlns="b0e4521d-181b-4aee-b4a8-952b2bc14729">2017-08-02T01:28:32+00:00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1ab1d48702f2dbd936fe586f8043726f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4fd0fd4a66fbd0bff1385b057556f9d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2051C8-1D54-4CAE-822B-9BF5C05E3E63}">
  <ds:schemaRefs>
    <ds:schemaRef ds:uri="http://purl.org/dc/terms/"/>
    <ds:schemaRef ds:uri="b0e4521d-181b-4aee-b4a8-952b2bc14729"/>
    <ds:schemaRef ds:uri="http://schemas.microsoft.com/office/2006/documentManagement/types"/>
    <ds:schemaRef ds:uri="ed971524-76e7-40a8-a01a-f99956bd178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479B346-B91C-44CF-9CBE-5329E476BF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694AB9-464F-4B73-9FBB-9826DE7A52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1542</Words>
  <Application>Microsoft Office PowerPoint</Application>
  <PresentationFormat>寬螢幕</PresentationFormat>
  <Paragraphs>440</Paragraphs>
  <Slides>50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新細明體</vt:lpstr>
      <vt:lpstr>Arial</vt:lpstr>
      <vt:lpstr>Calibri</vt:lpstr>
      <vt:lpstr>Segoe UI</vt:lpstr>
      <vt:lpstr>Segoe UI Light</vt:lpstr>
      <vt:lpstr>Wingdings</vt:lpstr>
      <vt:lpstr>Connect_2016_Template_Light</vt:lpstr>
      <vt:lpstr> Learn. Imagine. Build. .NET Conf  </vt:lpstr>
      <vt:lpstr>Session Agenda</vt:lpstr>
      <vt:lpstr>開發範例: IP2C.NET Service</vt:lpstr>
      <vt:lpstr>傳統的開發方式…</vt:lpstr>
      <vt:lpstr>碰到的困難…</vt:lpstr>
      <vt:lpstr>#1. 容器化的封裝</vt:lpstr>
      <vt:lpstr>VM vs Container: 如何封裝 web application?</vt:lpstr>
      <vt:lpstr>Dockerfile Sample: IP2C.WebAPI</vt:lpstr>
      <vt:lpstr>如何封裝 Job?</vt:lpstr>
      <vt:lpstr>Dockerfile Sample: IP2C.Worker</vt:lpstr>
      <vt:lpstr>#2. 容器化的部署</vt:lpstr>
      <vt:lpstr>PowerPoint 簡報</vt:lpstr>
      <vt:lpstr>DEMO: Local DEV-Environment</vt:lpstr>
      <vt:lpstr>Docker-Compose.yml (example)</vt:lpstr>
      <vt:lpstr>DEMO: 本機部署 (Dev)</vt:lpstr>
      <vt:lpstr>DEMO: Production (@Azure)</vt:lpstr>
      <vt:lpstr>DEMO: 遠端部署 (Azure)</vt:lpstr>
      <vt:lpstr>PowerPoint 簡報</vt:lpstr>
      <vt:lpstr>PowerPoint 簡報</vt:lpstr>
      <vt:lpstr>#3. 不可變的伺服器 (Immutable Servers)</vt:lpstr>
      <vt:lpstr>為什麼該用 "Immutable" 的方式部署?</vt:lpstr>
      <vt:lpstr>"Just Enough", 夠用就好的概念:</vt:lpstr>
      <vt:lpstr>我們需要的其實只有…</vt:lpstr>
      <vt:lpstr>容器讓 APP 變成主角</vt:lpstr>
      <vt:lpstr>案例: 使用 VM 部署的流程</vt:lpstr>
      <vt:lpstr>案例: 使用 Containers 部署的流程</vt:lpstr>
      <vt:lpstr>造句: 如果…, 就…, 就…, 就…</vt:lpstr>
      <vt:lpstr>只改一行 CODE，就把整個容器換掉</vt:lpstr>
      <vt:lpstr>Q: 容器如何做 OS Patch?</vt:lpstr>
      <vt:lpstr>容器如何做 "Windows Update" ??</vt:lpstr>
      <vt:lpstr>如何替你的 APP 更換 OS 版本?</vt:lpstr>
      <vt:lpstr>#4. 跨版本的單元測試</vt:lpstr>
      <vt:lpstr>PowerPoint 簡報</vt:lpstr>
      <vt:lpstr>PowerPoint 簡報</vt:lpstr>
      <vt:lpstr>Unit Test Web API 的困擾…</vt:lpstr>
      <vt:lpstr>單元測試 – 確保跨版本相容性的做法</vt:lpstr>
      <vt:lpstr>跨越版本的單元測試</vt:lpstr>
      <vt:lpstr>#5. References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Q &amp; A</vt:lpstr>
      <vt:lpstr>Package Once, Run Everywhere!</vt:lpstr>
      <vt:lpstr>總結: 開發人員一定要了解 Container 的原因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Andrew Wu</cp:lastModifiedBy>
  <cp:revision>18</cp:revision>
  <dcterms:modified xsi:type="dcterms:W3CDTF">2017-10-14T05:41:00Z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Owner">
    <vt:lpwstr>bethma@microsoft.com</vt:lpwstr>
  </property>
  <property fmtid="{D5CDD505-2E9C-101B-9397-08002B2CF9AE}" pid="7" name="MSIP_Label_f42aa342-8706-4288-bd11-ebb85995028c_SetDate">
    <vt:lpwstr>2017-07-28T15:05:09.2926995-07:00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